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handoutMasterIdLst>
    <p:handoutMasterId r:id="rId51"/>
  </p:handoutMasterIdLst>
  <p:sldIdLst>
    <p:sldId id="256" r:id="rId2"/>
    <p:sldId id="257" r:id="rId3"/>
    <p:sldId id="258" r:id="rId4"/>
    <p:sldId id="259" r:id="rId5"/>
    <p:sldId id="262" r:id="rId6"/>
    <p:sldId id="260" r:id="rId7"/>
    <p:sldId id="263" r:id="rId8"/>
    <p:sldId id="274" r:id="rId9"/>
    <p:sldId id="264" r:id="rId10"/>
    <p:sldId id="265" r:id="rId11"/>
    <p:sldId id="272" r:id="rId12"/>
    <p:sldId id="273" r:id="rId13"/>
    <p:sldId id="261" r:id="rId14"/>
    <p:sldId id="275" r:id="rId15"/>
    <p:sldId id="277" r:id="rId16"/>
    <p:sldId id="276" r:id="rId17"/>
    <p:sldId id="278" r:id="rId18"/>
    <p:sldId id="279" r:id="rId19"/>
    <p:sldId id="280" r:id="rId20"/>
    <p:sldId id="281" r:id="rId21"/>
    <p:sldId id="287" r:id="rId22"/>
    <p:sldId id="288" r:id="rId23"/>
    <p:sldId id="289" r:id="rId24"/>
    <p:sldId id="282" r:id="rId25"/>
    <p:sldId id="283" r:id="rId26"/>
    <p:sldId id="285" r:id="rId27"/>
    <p:sldId id="286" r:id="rId28"/>
    <p:sldId id="284" r:id="rId29"/>
    <p:sldId id="290" r:id="rId30"/>
    <p:sldId id="294" r:id="rId31"/>
    <p:sldId id="296" r:id="rId32"/>
    <p:sldId id="295" r:id="rId33"/>
    <p:sldId id="297" r:id="rId34"/>
    <p:sldId id="291" r:id="rId35"/>
    <p:sldId id="299" r:id="rId36"/>
    <p:sldId id="300" r:id="rId37"/>
    <p:sldId id="298" r:id="rId38"/>
    <p:sldId id="301" r:id="rId39"/>
    <p:sldId id="292" r:id="rId40"/>
    <p:sldId id="304" r:id="rId41"/>
    <p:sldId id="306" r:id="rId42"/>
    <p:sldId id="302" r:id="rId43"/>
    <p:sldId id="293" r:id="rId44"/>
    <p:sldId id="303" r:id="rId45"/>
    <p:sldId id="266" r:id="rId46"/>
    <p:sldId id="267" r:id="rId47"/>
    <p:sldId id="269" r:id="rId48"/>
    <p:sldId id="270" r:id="rId49"/>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sz="quarter" idx="1"/>
          </p:nvPr>
        </p:nvSpPr>
        <p:spPr>
          <a:xfrm>
            <a:off x="3939466" y="0"/>
            <a:ext cx="3013763" cy="465455"/>
          </a:xfrm>
          <a:prstGeom prst="rect">
            <a:avLst/>
          </a:prstGeom>
        </p:spPr>
        <p:txBody>
          <a:bodyPr vert="horz" lIns="92930" tIns="46465" rIns="92930" bIns="46465" rtlCol="0"/>
          <a:lstStyle>
            <a:lvl1pPr algn="r">
              <a:defRPr sz="1200"/>
            </a:lvl1pPr>
          </a:lstStyle>
          <a:p>
            <a:fld id="{F4C3D751-4EA3-4078-9A23-D95C6DE95CE2}" type="datetimeFigureOut">
              <a:rPr lang="en-US" smtClean="0"/>
              <a:pPr/>
              <a:t>9/13/2023</a:t>
            </a:fld>
            <a:endParaRPr lang="en-US"/>
          </a:p>
        </p:txBody>
      </p:sp>
      <p:sp>
        <p:nvSpPr>
          <p:cNvPr id="4" name="Footer Placeholder 3"/>
          <p:cNvSpPr>
            <a:spLocks noGrp="1"/>
          </p:cNvSpPr>
          <p:nvPr>
            <p:ph type="ftr" sz="quarter" idx="2"/>
          </p:nvPr>
        </p:nvSpPr>
        <p:spPr>
          <a:xfrm>
            <a:off x="0" y="8842029"/>
            <a:ext cx="3013763" cy="465455"/>
          </a:xfrm>
          <a:prstGeom prst="rect">
            <a:avLst/>
          </a:prstGeom>
        </p:spPr>
        <p:txBody>
          <a:bodyPr vert="horz" lIns="92930" tIns="46465" rIns="92930" bIns="46465" rtlCol="0" anchor="b"/>
          <a:lstStyle>
            <a:lvl1pPr algn="l">
              <a:defRPr sz="1200"/>
            </a:lvl1pPr>
          </a:lstStyle>
          <a:p>
            <a:endParaRPr lang="en-US"/>
          </a:p>
        </p:txBody>
      </p:sp>
      <p:sp>
        <p:nvSpPr>
          <p:cNvPr id="5" name="Slide Number Placeholder 4"/>
          <p:cNvSpPr>
            <a:spLocks noGrp="1"/>
          </p:cNvSpPr>
          <p:nvPr>
            <p:ph type="sldNum" sz="quarter" idx="3"/>
          </p:nvPr>
        </p:nvSpPr>
        <p:spPr>
          <a:xfrm>
            <a:off x="3939466" y="8842029"/>
            <a:ext cx="3013763" cy="465455"/>
          </a:xfrm>
          <a:prstGeom prst="rect">
            <a:avLst/>
          </a:prstGeom>
        </p:spPr>
        <p:txBody>
          <a:bodyPr vert="horz" lIns="92930" tIns="46465" rIns="92930" bIns="46465" rtlCol="0" anchor="b"/>
          <a:lstStyle>
            <a:lvl1pPr algn="r">
              <a:defRPr sz="1200"/>
            </a:lvl1pPr>
          </a:lstStyle>
          <a:p>
            <a:fld id="{EFEC14EC-7B16-4E1E-9002-55C0504BC269}"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idx="1"/>
          </p:nvPr>
        </p:nvSpPr>
        <p:spPr>
          <a:xfrm>
            <a:off x="3939466" y="0"/>
            <a:ext cx="3013763" cy="465455"/>
          </a:xfrm>
          <a:prstGeom prst="rect">
            <a:avLst/>
          </a:prstGeom>
        </p:spPr>
        <p:txBody>
          <a:bodyPr vert="horz" lIns="92930" tIns="46465" rIns="92930" bIns="46465" rtlCol="0"/>
          <a:lstStyle>
            <a:lvl1pPr algn="r">
              <a:defRPr sz="1200"/>
            </a:lvl1pPr>
          </a:lstStyle>
          <a:p>
            <a:fld id="{7D2BF6C8-7D5F-4B21-BA57-5D552E562B67}" type="datetimeFigureOut">
              <a:rPr lang="en-US" smtClean="0"/>
              <a:pPr/>
              <a:t>9/13/2023</a:t>
            </a:fld>
            <a:endParaRPr lang="en-US"/>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endParaRPr lang="en-US"/>
          </a:p>
        </p:txBody>
      </p:sp>
      <p:sp>
        <p:nvSpPr>
          <p:cNvPr id="5" name="Notes Placeholder 4"/>
          <p:cNvSpPr>
            <a:spLocks noGrp="1"/>
          </p:cNvSpPr>
          <p:nvPr>
            <p:ph type="body" sz="quarter" idx="3"/>
          </p:nvPr>
        </p:nvSpPr>
        <p:spPr>
          <a:xfrm>
            <a:off x="695484" y="4421823"/>
            <a:ext cx="5563870" cy="4189095"/>
          </a:xfrm>
          <a:prstGeom prst="rect">
            <a:avLst/>
          </a:prstGeom>
        </p:spPr>
        <p:txBody>
          <a:bodyPr vert="horz" lIns="92930" tIns="46465" rIns="92930" bIns="4646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13763" cy="465455"/>
          </a:xfrm>
          <a:prstGeom prst="rect">
            <a:avLst/>
          </a:prstGeom>
        </p:spPr>
        <p:txBody>
          <a:bodyPr vert="horz" lIns="92930" tIns="46465" rIns="92930" bIns="46465" rtlCol="0" anchor="b"/>
          <a:lstStyle>
            <a:lvl1pPr algn="l">
              <a:defRPr sz="1200"/>
            </a:lvl1pPr>
          </a:lstStyle>
          <a:p>
            <a:endParaRPr lang="en-US"/>
          </a:p>
        </p:txBody>
      </p:sp>
      <p:sp>
        <p:nvSpPr>
          <p:cNvPr id="7" name="Slide Number Placeholder 6"/>
          <p:cNvSpPr>
            <a:spLocks noGrp="1"/>
          </p:cNvSpPr>
          <p:nvPr>
            <p:ph type="sldNum" sz="quarter" idx="5"/>
          </p:nvPr>
        </p:nvSpPr>
        <p:spPr>
          <a:xfrm>
            <a:off x="3939466" y="8842029"/>
            <a:ext cx="3013763" cy="465455"/>
          </a:xfrm>
          <a:prstGeom prst="rect">
            <a:avLst/>
          </a:prstGeom>
        </p:spPr>
        <p:txBody>
          <a:bodyPr vert="horz" lIns="92930" tIns="46465" rIns="92930" bIns="46465" rtlCol="0" anchor="b"/>
          <a:lstStyle>
            <a:lvl1pPr algn="r">
              <a:defRPr sz="1200"/>
            </a:lvl1pPr>
          </a:lstStyle>
          <a:p>
            <a:fld id="{F5873D28-4B46-4E35-B562-B4EE448E929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03C8B89-4FE0-4928-8508-018F141A0CD1}" type="datetime1">
              <a:rPr lang="en-US" smtClean="0"/>
              <a:pPr/>
              <a:t>9/13/2023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2CE455-84C0-4235-91B6-C87C03D79D58}" type="datetime1">
              <a:rPr lang="en-US" smtClean="0"/>
              <a:pPr/>
              <a:t>9/13/2023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A66FB9-AEEB-41FA-AF42-16E9D5E0E96E}" type="datetime1">
              <a:rPr lang="en-US" smtClean="0"/>
              <a:pPr/>
              <a:t>9/13/2023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1852D5-D97B-4BB9-BCDA-1B9E6FE72964}" type="datetime1">
              <a:rPr lang="en-US" smtClean="0"/>
              <a:pPr/>
              <a:t>9/13/2023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1CEF51-BEED-40E7-9283-EB7236ECD5D4}" type="datetime1">
              <a:rPr lang="en-US" smtClean="0"/>
              <a:pPr/>
              <a:t>9/13/2023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A2CEC0-57A7-4345-ADB1-E51EFE2D993E}" type="datetime1">
              <a:rPr lang="en-US" smtClean="0"/>
              <a:pPr/>
              <a:t>9/13/2023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E3DE76D-4267-49AF-A4EB-E50879C9F8E2}" type="datetime1">
              <a:rPr lang="en-US" smtClean="0"/>
              <a:pPr/>
              <a:t>9/13/2023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F6B22F-2B58-471D-A0A7-BD7C31BDA138}" type="datetime1">
              <a:rPr lang="en-US" smtClean="0"/>
              <a:pPr/>
              <a:t>9/13/2023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B3FC19-AE58-44CC-A9BF-D144665D218F}" type="datetime1">
              <a:rPr lang="en-US" smtClean="0"/>
              <a:pPr/>
              <a:t>9/13/2023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39225E-C499-40BE-AE32-C1D16EEEE6C7}" type="datetime1">
              <a:rPr lang="en-US" smtClean="0"/>
              <a:pPr/>
              <a:t>9/13/2023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A30948-BE3B-4CCA-B585-2E8672B1C812}" type="datetime1">
              <a:rPr lang="en-US" smtClean="0"/>
              <a:pPr/>
              <a:t>9/13/2023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A9B2D5-8ACB-4D91-BBB2-8B15F2E1F373}" type="datetime1">
              <a:rPr lang="en-US" smtClean="0"/>
              <a:pPr/>
              <a:t>9/13/2023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Advanced Structural Modeling 1</a:t>
            </a:r>
            <a:endParaRPr lang="en-US" dirty="0"/>
          </a:p>
        </p:txBody>
      </p:sp>
      <p:sp>
        <p:nvSpPr>
          <p:cNvPr id="3" name="Subtitle 2"/>
          <p:cNvSpPr>
            <a:spLocks noGrp="1"/>
          </p:cNvSpPr>
          <p:nvPr>
            <p:ph type="subTitle" idx="1"/>
          </p:nvPr>
        </p:nvSpPr>
        <p:spPr/>
        <p:txBody>
          <a:bodyPr/>
          <a:lstStyle/>
          <a:p>
            <a:r>
              <a:rPr lang="en-US" dirty="0" smtClean="0"/>
              <a:t>Unit-II</a:t>
            </a:r>
          </a:p>
          <a:p>
            <a:r>
              <a:rPr lang="en-US" dirty="0" smtClean="0"/>
              <a:t>Part-B</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Classifiers</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Some </a:t>
            </a:r>
            <a:r>
              <a:rPr lang="en-US" dirty="0" smtClean="0">
                <a:solidFill>
                  <a:srgbClr val="FF0000"/>
                </a:solidFill>
              </a:rPr>
              <a:t>things</a:t>
            </a:r>
            <a:r>
              <a:rPr lang="en-US" dirty="0" smtClean="0"/>
              <a:t> in the UML don't have instances. </a:t>
            </a:r>
            <a:r>
              <a:rPr lang="en-US" dirty="0" smtClean="0">
                <a:solidFill>
                  <a:srgbClr val="FF0000"/>
                </a:solidFill>
              </a:rPr>
              <a:t>Example</a:t>
            </a:r>
            <a:r>
              <a:rPr lang="en-US" dirty="0" smtClean="0"/>
              <a:t> - packages and generalization relationships.</a:t>
            </a:r>
          </a:p>
          <a:p>
            <a:pPr algn="just"/>
            <a:r>
              <a:rPr lang="en-US" dirty="0" smtClean="0"/>
              <a:t>Modeling elements that can have instances are called classifiers.</a:t>
            </a:r>
          </a:p>
          <a:p>
            <a:pPr algn="just"/>
            <a:r>
              <a:rPr lang="en-US" dirty="0" smtClean="0"/>
              <a:t>A classifier has </a:t>
            </a:r>
            <a:r>
              <a:rPr lang="en-US" dirty="0" smtClean="0">
                <a:solidFill>
                  <a:srgbClr val="FF0000"/>
                </a:solidFill>
              </a:rPr>
              <a:t>structural</a:t>
            </a:r>
            <a:r>
              <a:rPr lang="en-US" dirty="0" smtClean="0"/>
              <a:t> </a:t>
            </a:r>
            <a:r>
              <a:rPr lang="en-US" dirty="0" smtClean="0">
                <a:solidFill>
                  <a:srgbClr val="FF0000"/>
                </a:solidFill>
              </a:rPr>
              <a:t>features</a:t>
            </a:r>
            <a:r>
              <a:rPr lang="en-US" dirty="0" smtClean="0"/>
              <a:t> (in the form of attributes), as well as </a:t>
            </a:r>
            <a:r>
              <a:rPr lang="en-US" dirty="0" smtClean="0">
                <a:solidFill>
                  <a:srgbClr val="FF0000"/>
                </a:solidFill>
              </a:rPr>
              <a:t>behavioral features </a:t>
            </a:r>
            <a:r>
              <a:rPr lang="en-US" dirty="0" smtClean="0"/>
              <a:t>(in the form of operations). </a:t>
            </a:r>
          </a:p>
          <a:p>
            <a:pPr algn="just"/>
            <a:r>
              <a:rPr lang="en-US" dirty="0" smtClean="0"/>
              <a:t>Every instance of a given classifier shares the same features.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Classifiers</a:t>
            </a:r>
            <a:endParaRPr lang="en-US" dirty="0"/>
          </a:p>
        </p:txBody>
      </p:sp>
      <p:sp>
        <p:nvSpPr>
          <p:cNvPr id="3" name="Content Placeholder 2"/>
          <p:cNvSpPr>
            <a:spLocks noGrp="1"/>
          </p:cNvSpPr>
          <p:nvPr>
            <p:ph idx="1"/>
          </p:nvPr>
        </p:nvSpPr>
        <p:spPr/>
        <p:txBody>
          <a:bodyPr>
            <a:normAutofit/>
          </a:bodyPr>
          <a:lstStyle/>
          <a:p>
            <a:pPr algn="just"/>
            <a:r>
              <a:rPr lang="en-US" dirty="0" smtClean="0"/>
              <a:t>The most important kind of classifier in the UML is the </a:t>
            </a:r>
            <a:r>
              <a:rPr lang="en-US" dirty="0" smtClean="0">
                <a:solidFill>
                  <a:srgbClr val="FF0000"/>
                </a:solidFill>
              </a:rPr>
              <a:t>class</a:t>
            </a:r>
            <a:r>
              <a:rPr lang="en-US" dirty="0" smtClean="0"/>
              <a:t>.</a:t>
            </a:r>
          </a:p>
          <a:p>
            <a:pPr algn="just"/>
            <a:r>
              <a:rPr lang="en-US" dirty="0" smtClean="0"/>
              <a:t>A </a:t>
            </a:r>
            <a:r>
              <a:rPr lang="en-US" dirty="0" smtClean="0">
                <a:solidFill>
                  <a:srgbClr val="FF0000"/>
                </a:solidFill>
              </a:rPr>
              <a:t>class is a description of a set of objects </a:t>
            </a:r>
            <a:r>
              <a:rPr lang="en-US" dirty="0" smtClean="0"/>
              <a:t>that share the same attributes, operations, relationships, and semantics.</a:t>
            </a:r>
          </a:p>
          <a:p>
            <a:pPr algn="just"/>
            <a:r>
              <a:rPr lang="en-US" dirty="0" smtClean="0"/>
              <a:t>Classes are </a:t>
            </a:r>
            <a:r>
              <a:rPr lang="en-US" dirty="0" smtClean="0">
                <a:solidFill>
                  <a:srgbClr val="FF0000"/>
                </a:solidFill>
              </a:rPr>
              <a:t>not the only kind of classifier</a:t>
            </a:r>
            <a:r>
              <a:rPr lang="en-US" dirty="0" smtClean="0"/>
              <a:t>, UML provides a </a:t>
            </a:r>
            <a:r>
              <a:rPr lang="en-US" dirty="0" smtClean="0">
                <a:solidFill>
                  <a:srgbClr val="FF0000"/>
                </a:solidFill>
              </a:rPr>
              <a:t>number of other kinds of classifiers </a:t>
            </a:r>
            <a:r>
              <a:rPr lang="en-US" dirty="0" smtClean="0"/>
              <a:t>to help you model.</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Classifiers</a:t>
            </a:r>
            <a:endParaRPr lang="en-US" dirty="0"/>
          </a:p>
        </p:txBody>
      </p:sp>
      <p:graphicFrame>
        <p:nvGraphicFramePr>
          <p:cNvPr id="4" name="Content Placeholder 3"/>
          <p:cNvGraphicFramePr>
            <a:graphicFrameLocks noGrp="1"/>
          </p:cNvGraphicFramePr>
          <p:nvPr>
            <p:ph idx="1"/>
          </p:nvPr>
        </p:nvGraphicFramePr>
        <p:xfrm>
          <a:off x="457200" y="1600200"/>
          <a:ext cx="8229600" cy="4688840"/>
        </p:xfrm>
        <a:graphic>
          <a:graphicData uri="http://schemas.openxmlformats.org/drawingml/2006/table">
            <a:tbl>
              <a:tblPr firstRow="1" bandRow="1">
                <a:tableStyleId>{2D5ABB26-0587-4C30-8999-92F81FD0307C}</a:tableStyleId>
              </a:tblPr>
              <a:tblGrid>
                <a:gridCol w="685800"/>
                <a:gridCol w="1295400"/>
                <a:gridCol w="6248400"/>
              </a:tblGrid>
              <a:tr h="370840">
                <a:tc>
                  <a:txBody>
                    <a:bodyPr/>
                    <a:lstStyle/>
                    <a:p>
                      <a:pPr algn="ctr"/>
                      <a:r>
                        <a:rPr lang="en-US" b="1" dirty="0" err="1" smtClean="0">
                          <a:solidFill>
                            <a:srgbClr val="FF0000"/>
                          </a:solidFill>
                        </a:rPr>
                        <a:t>S.No</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solidFill>
                            <a:srgbClr val="FF0000"/>
                          </a:solidFill>
                        </a:rPr>
                        <a:t>Classifier</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solidFill>
                            <a:srgbClr val="FF0000"/>
                          </a:solidFill>
                        </a:rPr>
                        <a:t>Description</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dirty="0" smtClean="0"/>
                        <a:t>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kern="1200" dirty="0" smtClean="0">
                          <a:solidFill>
                            <a:schemeClr val="tx1"/>
                          </a:solidFill>
                          <a:latin typeface="+mn-lt"/>
                          <a:ea typeface="+mn-ea"/>
                          <a:cs typeface="+mn-cs"/>
                        </a:rPr>
                        <a:t>Class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A class is a blueprint or a template for its objects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dirty="0" smtClean="0"/>
                        <a:t>2</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Interface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It is collection of operations that must be realized by another element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dirty="0" smtClean="0"/>
                        <a:t>3</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err="1" smtClean="0"/>
                        <a:t>Datatype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A type whose values have no identity</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dirty="0" smtClean="0"/>
                        <a:t>4</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Signal</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An asynchronous event communicated between objects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dirty="0" smtClean="0"/>
                        <a:t>5</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Component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A physical and replaceable part of a system</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dirty="0" smtClean="0"/>
                        <a:t>6</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Node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A physical element that exists at run time and that represents a computational resource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dirty="0" smtClean="0"/>
                        <a:t>7</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Use case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A description of a set of a sequence of actions, including variants, that a system performs that yields an observable result of value to a particular actor</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dirty="0" smtClean="0"/>
                        <a:t>8</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Subsystem</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A grouping of elements of which specify the behavior of a part of the system</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Classifiers</a:t>
            </a:r>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1600200" y="2057400"/>
            <a:ext cx="5992273" cy="4278483"/>
          </a:xfrm>
          <a:prstGeom prst="rect">
            <a:avLst/>
          </a:prstGeom>
          <a:noFill/>
          <a:ln w="9525">
            <a:noFill/>
            <a:miter lim="800000"/>
            <a:headEnd/>
            <a:tailEnd/>
          </a:ln>
        </p:spPr>
      </p:pic>
      <p:sp>
        <p:nvSpPr>
          <p:cNvPr id="5" name="TextBox 4"/>
          <p:cNvSpPr txBox="1"/>
          <p:nvPr/>
        </p:nvSpPr>
        <p:spPr>
          <a:xfrm>
            <a:off x="533400" y="1295400"/>
            <a:ext cx="8077200" cy="646331"/>
          </a:xfrm>
          <a:prstGeom prst="rect">
            <a:avLst/>
          </a:prstGeom>
          <a:noFill/>
        </p:spPr>
        <p:txBody>
          <a:bodyPr wrap="square" rtlCol="0">
            <a:spAutoFit/>
          </a:bodyPr>
          <a:lstStyle/>
          <a:p>
            <a:pPr algn="just"/>
            <a:r>
              <a:rPr lang="en-US" dirty="0" smtClean="0"/>
              <a:t>Graphically, the UML distinguishes among these different classifiers, as shown in below Figure.</a:t>
            </a:r>
            <a:endParaRPr lang="en-US" dirty="0"/>
          </a:p>
        </p:txBody>
      </p:sp>
      <p:sp>
        <p:nvSpPr>
          <p:cNvPr id="6" name="TextBox 5"/>
          <p:cNvSpPr txBox="1"/>
          <p:nvPr/>
        </p:nvSpPr>
        <p:spPr>
          <a:xfrm>
            <a:off x="3613453" y="6488668"/>
            <a:ext cx="1491947" cy="369332"/>
          </a:xfrm>
          <a:prstGeom prst="rect">
            <a:avLst/>
          </a:prstGeom>
          <a:noFill/>
        </p:spPr>
        <p:txBody>
          <a:bodyPr wrap="none" rtlCol="0">
            <a:spAutoFit/>
          </a:bodyPr>
          <a:lstStyle/>
          <a:p>
            <a:r>
              <a:rPr lang="en-US" dirty="0" smtClean="0">
                <a:solidFill>
                  <a:srgbClr val="FF0000"/>
                </a:solidFill>
              </a:rPr>
              <a:t>Fig: Classifiers</a:t>
            </a:r>
            <a:endParaRPr lang="en-US" dirty="0">
              <a:solidFill>
                <a:srgbClr val="FF0000"/>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Visibility</a:t>
            </a:r>
            <a:endParaRPr lang="en-US" dirty="0"/>
          </a:p>
        </p:txBody>
      </p:sp>
      <p:sp>
        <p:nvSpPr>
          <p:cNvPr id="3" name="Content Placeholder 2"/>
          <p:cNvSpPr>
            <a:spLocks noGrp="1"/>
          </p:cNvSpPr>
          <p:nvPr>
            <p:ph idx="1"/>
          </p:nvPr>
        </p:nvSpPr>
        <p:spPr/>
        <p:txBody>
          <a:bodyPr/>
          <a:lstStyle/>
          <a:p>
            <a:pPr algn="just"/>
            <a:r>
              <a:rPr lang="en-US" dirty="0" smtClean="0"/>
              <a:t>One of the most important details you can specify for a classifier's attributes and operations is its </a:t>
            </a:r>
            <a:r>
              <a:rPr lang="en-US" dirty="0" smtClean="0">
                <a:solidFill>
                  <a:srgbClr val="FF0000"/>
                </a:solidFill>
              </a:rPr>
              <a:t>visibility. </a:t>
            </a:r>
          </a:p>
          <a:p>
            <a:pPr algn="just"/>
            <a:r>
              <a:rPr lang="en-US" dirty="0" smtClean="0"/>
              <a:t>The </a:t>
            </a:r>
            <a:r>
              <a:rPr lang="en-US" dirty="0" smtClean="0">
                <a:solidFill>
                  <a:srgbClr val="FF0000"/>
                </a:solidFill>
              </a:rPr>
              <a:t>visibility of a feature specifies whether it can be used by other classifiers or not</a:t>
            </a:r>
            <a:r>
              <a:rPr lang="en-US" dirty="0" smtClean="0"/>
              <a:t>. </a:t>
            </a:r>
          </a:p>
          <a:p>
            <a:pPr algn="just"/>
            <a:r>
              <a:rPr lang="en-US" dirty="0" smtClean="0"/>
              <a:t>In the UML, you can specify any of </a:t>
            </a:r>
            <a:r>
              <a:rPr lang="en-US" dirty="0" smtClean="0">
                <a:solidFill>
                  <a:srgbClr val="FF0000"/>
                </a:solidFill>
              </a:rPr>
              <a:t>three</a:t>
            </a:r>
            <a:r>
              <a:rPr lang="en-US" dirty="0" smtClean="0"/>
              <a:t> levels of visibility.</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Visibility</a:t>
            </a:r>
            <a:endParaRPr lang="en-US" dirty="0"/>
          </a:p>
        </p:txBody>
      </p:sp>
      <p:graphicFrame>
        <p:nvGraphicFramePr>
          <p:cNvPr id="4" name="Content Placeholder 3"/>
          <p:cNvGraphicFramePr>
            <a:graphicFrameLocks noGrp="1"/>
          </p:cNvGraphicFramePr>
          <p:nvPr>
            <p:ph idx="1"/>
          </p:nvPr>
        </p:nvGraphicFramePr>
        <p:xfrm>
          <a:off x="457200" y="1600200"/>
          <a:ext cx="8229600" cy="2123440"/>
        </p:xfrm>
        <a:graphic>
          <a:graphicData uri="http://schemas.openxmlformats.org/drawingml/2006/table">
            <a:tbl>
              <a:tblPr firstRow="1" bandRow="1">
                <a:tableStyleId>{2D5ABB26-0587-4C30-8999-92F81FD0307C}</a:tableStyleId>
              </a:tblPr>
              <a:tblGrid>
                <a:gridCol w="640628"/>
                <a:gridCol w="1111972"/>
                <a:gridCol w="914400"/>
                <a:gridCol w="5562600"/>
              </a:tblGrid>
              <a:tr h="370840">
                <a:tc>
                  <a:txBody>
                    <a:bodyPr/>
                    <a:lstStyle/>
                    <a:p>
                      <a:pPr algn="ctr"/>
                      <a:r>
                        <a:rPr lang="en-US" dirty="0" err="1" smtClean="0">
                          <a:solidFill>
                            <a:srgbClr val="FF0000"/>
                          </a:solidFill>
                        </a:rPr>
                        <a:t>S.No</a:t>
                      </a:r>
                      <a:endParaRPr 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rgbClr val="FF0000"/>
                          </a:solidFill>
                        </a:rPr>
                        <a:t>Name</a:t>
                      </a:r>
                      <a:endParaRPr 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rgbClr val="FF0000"/>
                          </a:solidFill>
                        </a:rPr>
                        <a:t>Symbol</a:t>
                      </a:r>
                      <a:endParaRPr 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rgbClr val="FF0000"/>
                          </a:solidFill>
                        </a:rPr>
                        <a:t>Description</a:t>
                      </a:r>
                      <a:endParaRPr 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dirty="0" smtClean="0"/>
                        <a:t>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Public</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baseline="0" dirty="0" smtClean="0">
                          <a:solidFill>
                            <a:schemeClr val="tx1"/>
                          </a:solidFill>
                          <a:latin typeface="+mn-lt"/>
                          <a:ea typeface="+mn-ea"/>
                          <a:cs typeface="+mn-cs"/>
                        </a:rPr>
                        <a:t>Any outside classifier with visibility to the given classifier can use the feature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dirty="0" smtClean="0"/>
                        <a:t>2</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Protected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baseline="0" dirty="0" smtClean="0">
                          <a:solidFill>
                            <a:schemeClr val="tx1"/>
                          </a:solidFill>
                          <a:latin typeface="+mn-lt"/>
                          <a:ea typeface="+mn-ea"/>
                          <a:cs typeface="+mn-cs"/>
                        </a:rPr>
                        <a:t>Any descendant of the classifier can use the feature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dirty="0" smtClean="0"/>
                        <a:t>3</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Private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baseline="0" dirty="0" smtClean="0">
                          <a:solidFill>
                            <a:schemeClr val="tx1"/>
                          </a:solidFill>
                          <a:latin typeface="+mn-lt"/>
                          <a:ea typeface="+mn-ea"/>
                          <a:cs typeface="+mn-cs"/>
                        </a:rPr>
                        <a:t>Only the classifier itself can use the feature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dirty="0" smtClean="0"/>
                        <a:t>4</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Package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baseline="0" dirty="0" smtClean="0">
                          <a:solidFill>
                            <a:schemeClr val="tx1"/>
                          </a:solidFill>
                          <a:latin typeface="+mn-lt"/>
                          <a:ea typeface="+mn-ea"/>
                          <a:cs typeface="+mn-cs"/>
                        </a:rPr>
                        <a:t>Any outside classifier can use but with in the package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Slide Number Placeholder 4"/>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Visibility</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373930" y="1752600"/>
            <a:ext cx="6322270" cy="289560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Another important detail you can specify for a classifier's attributes and operations is its </a:t>
            </a:r>
            <a:r>
              <a:rPr lang="en-US" dirty="0" smtClean="0">
                <a:solidFill>
                  <a:srgbClr val="FF0000"/>
                </a:solidFill>
              </a:rPr>
              <a:t>owner scope</a:t>
            </a:r>
            <a:r>
              <a:rPr lang="en-US" dirty="0" smtClean="0"/>
              <a:t>.</a:t>
            </a:r>
          </a:p>
          <a:p>
            <a:pPr algn="just"/>
            <a:r>
              <a:rPr lang="en-US" dirty="0" smtClean="0"/>
              <a:t>The scope of an attribute or an operation denotes whether they have their existence in all the instances of the classifier or only one copy is available and is shared across all the instances of the classifier. </a:t>
            </a:r>
          </a:p>
          <a:p>
            <a:pPr algn="just"/>
            <a:r>
              <a:rPr lang="en-US" dirty="0" smtClean="0"/>
              <a:t>In the UML, you can specify </a:t>
            </a:r>
            <a:r>
              <a:rPr lang="en-US" dirty="0" smtClean="0">
                <a:solidFill>
                  <a:srgbClr val="FF0000"/>
                </a:solidFill>
              </a:rPr>
              <a:t>two</a:t>
            </a:r>
            <a:r>
              <a:rPr lang="en-US" dirty="0" smtClean="0"/>
              <a:t> kinds of owner scope.</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a:t>
            </a:r>
            <a:endParaRPr lang="en-US" dirty="0"/>
          </a:p>
        </p:txBody>
      </p:sp>
      <p:graphicFrame>
        <p:nvGraphicFramePr>
          <p:cNvPr id="4" name="Content Placeholder 3"/>
          <p:cNvGraphicFramePr>
            <a:graphicFrameLocks noGrp="1"/>
          </p:cNvGraphicFramePr>
          <p:nvPr>
            <p:ph idx="1"/>
          </p:nvPr>
        </p:nvGraphicFramePr>
        <p:xfrm>
          <a:off x="457200" y="1600200"/>
          <a:ext cx="8458200" cy="1112520"/>
        </p:xfrm>
        <a:graphic>
          <a:graphicData uri="http://schemas.openxmlformats.org/drawingml/2006/table">
            <a:tbl>
              <a:tblPr firstRow="1" bandRow="1">
                <a:tableStyleId>{2D5ABB26-0587-4C30-8999-92F81FD0307C}</a:tableStyleId>
              </a:tblPr>
              <a:tblGrid>
                <a:gridCol w="704850"/>
                <a:gridCol w="1018117"/>
                <a:gridCol w="6735233"/>
              </a:tblGrid>
              <a:tr h="370840">
                <a:tc>
                  <a:txBody>
                    <a:bodyPr/>
                    <a:lstStyle/>
                    <a:p>
                      <a:pPr algn="ctr"/>
                      <a:r>
                        <a:rPr lang="en-US" dirty="0" err="1" smtClean="0">
                          <a:solidFill>
                            <a:srgbClr val="FF0000"/>
                          </a:solidFill>
                        </a:rPr>
                        <a:t>S.No</a:t>
                      </a:r>
                      <a:endParaRPr 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rgbClr val="FF0000"/>
                          </a:solidFill>
                        </a:rPr>
                        <a:t>Scope</a:t>
                      </a:r>
                      <a:endParaRPr 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rgbClr val="FF0000"/>
                          </a:solidFill>
                        </a:rPr>
                        <a:t>Description</a:t>
                      </a:r>
                      <a:endParaRPr 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dirty="0" smtClean="0"/>
                        <a:t>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Instance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baseline="0" dirty="0" smtClean="0">
                          <a:solidFill>
                            <a:schemeClr val="tx1"/>
                          </a:solidFill>
                          <a:latin typeface="+mn-lt"/>
                          <a:ea typeface="+mn-ea"/>
                          <a:cs typeface="+mn-cs"/>
                        </a:rPr>
                        <a:t>Each instance of the classifier holds its own value for the feature.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dirty="0" smtClean="0"/>
                        <a:t>2</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classifier</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baseline="0" dirty="0" smtClean="0">
                          <a:solidFill>
                            <a:schemeClr val="tx1"/>
                          </a:solidFill>
                          <a:latin typeface="+mn-lt"/>
                          <a:ea typeface="+mn-ea"/>
                          <a:cs typeface="+mn-cs"/>
                        </a:rPr>
                        <a:t>There is just one value of the feature for all instances of the classifier.</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TextBox 4"/>
          <p:cNvSpPr txBox="1"/>
          <p:nvPr/>
        </p:nvSpPr>
        <p:spPr>
          <a:xfrm>
            <a:off x="457200" y="3505200"/>
            <a:ext cx="8229600" cy="2246769"/>
          </a:xfrm>
          <a:prstGeom prst="rect">
            <a:avLst/>
          </a:prstGeom>
          <a:noFill/>
        </p:spPr>
        <p:txBody>
          <a:bodyPr wrap="square" rtlCol="0">
            <a:spAutoFit/>
          </a:bodyPr>
          <a:lstStyle/>
          <a:p>
            <a:pPr algn="just">
              <a:buFont typeface="Arial" pitchFamily="34" charset="0"/>
              <a:buChar char="•"/>
            </a:pPr>
            <a:r>
              <a:rPr lang="en-US" sz="2800" dirty="0" smtClean="0"/>
              <a:t> </a:t>
            </a:r>
            <a:r>
              <a:rPr lang="en-US" sz="2800" dirty="0" smtClean="0">
                <a:solidFill>
                  <a:srgbClr val="FF0000"/>
                </a:solidFill>
              </a:rPr>
              <a:t>Most features of the classifiers </a:t>
            </a:r>
            <a:r>
              <a:rPr lang="en-US" sz="2800" dirty="0" smtClean="0"/>
              <a:t>you model will be </a:t>
            </a:r>
            <a:r>
              <a:rPr lang="en-US" sz="2800" dirty="0" smtClean="0">
                <a:solidFill>
                  <a:srgbClr val="FF0000"/>
                </a:solidFill>
              </a:rPr>
              <a:t>instance scoped</a:t>
            </a:r>
            <a:r>
              <a:rPr lang="en-US" sz="2800" dirty="0" smtClean="0"/>
              <a:t>. </a:t>
            </a:r>
          </a:p>
          <a:p>
            <a:pPr algn="just">
              <a:buFont typeface="Arial" pitchFamily="34" charset="0"/>
              <a:buChar char="•"/>
            </a:pPr>
            <a:r>
              <a:rPr lang="en-US" sz="2800" dirty="0" smtClean="0"/>
              <a:t> The </a:t>
            </a:r>
            <a:r>
              <a:rPr lang="en-US" sz="2800" dirty="0" smtClean="0">
                <a:solidFill>
                  <a:srgbClr val="FF0000"/>
                </a:solidFill>
              </a:rPr>
              <a:t>most common use of classifier scoped features </a:t>
            </a:r>
            <a:r>
              <a:rPr lang="en-US" sz="2800" dirty="0" smtClean="0"/>
              <a:t>is for </a:t>
            </a:r>
            <a:r>
              <a:rPr lang="en-US" sz="2800" dirty="0" smtClean="0">
                <a:solidFill>
                  <a:srgbClr val="FF0000"/>
                </a:solidFill>
              </a:rPr>
              <a:t>private attributes</a:t>
            </a:r>
            <a:r>
              <a:rPr lang="en-US" sz="2800" dirty="0" smtClean="0"/>
              <a:t> that must be shared among a set of instances</a:t>
            </a:r>
            <a:endParaRPr lang="en-US" sz="2800"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a:t>
            </a:r>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762000" y="1524000"/>
            <a:ext cx="5791200" cy="1981200"/>
          </a:xfrm>
          <a:prstGeom prst="rect">
            <a:avLst/>
          </a:prstGeom>
          <a:noFill/>
          <a:ln w="9525">
            <a:noFill/>
            <a:miter lim="800000"/>
            <a:headEnd/>
            <a:tailEnd/>
          </a:ln>
        </p:spPr>
      </p:pic>
      <p:sp>
        <p:nvSpPr>
          <p:cNvPr id="2052" name="AutoShape 4" descr="https://www.startertutorials.com/uml/wp-content/uploads/2013/08/6-scope-example1.gif"/>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053" name="Picture 5" descr="C:\Users\RAMESH\Desktop\6-scope-example1.gif"/>
          <p:cNvPicPr>
            <a:picLocks noChangeAspect="1" noChangeArrowheads="1"/>
          </p:cNvPicPr>
          <p:nvPr/>
        </p:nvPicPr>
        <p:blipFill>
          <a:blip r:embed="rId3" cstate="print"/>
          <a:srcRect/>
          <a:stretch>
            <a:fillRect/>
          </a:stretch>
        </p:blipFill>
        <p:spPr bwMode="auto">
          <a:xfrm>
            <a:off x="1447800" y="3733800"/>
            <a:ext cx="4057650" cy="2743200"/>
          </a:xfrm>
          <a:prstGeom prst="rect">
            <a:avLst/>
          </a:prstGeom>
          <a:noFill/>
        </p:spPr>
      </p:pic>
      <p:sp>
        <p:nvSpPr>
          <p:cNvPr id="6" name="Slide Number Placeholder 5"/>
          <p:cNvSpPr>
            <a:spLocks noGrp="1"/>
          </p:cNvSpPr>
          <p:nvPr>
            <p:ph type="sldNum" sz="quarter" idx="12"/>
          </p:nvPr>
        </p:nvSpPr>
        <p:spPr/>
        <p:txBody>
          <a:bodyPr/>
          <a:lstStyle/>
          <a:p>
            <a:fld id="{B6F15528-21DE-4FAA-801E-634DDDAF4B2B}"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to be covered</a:t>
            </a:r>
            <a:endParaRPr lang="en-US" dirty="0"/>
          </a:p>
        </p:txBody>
      </p:sp>
      <p:sp>
        <p:nvSpPr>
          <p:cNvPr id="3" name="Content Placeholder 2"/>
          <p:cNvSpPr>
            <a:spLocks noGrp="1"/>
          </p:cNvSpPr>
          <p:nvPr>
            <p:ph idx="1"/>
          </p:nvPr>
        </p:nvSpPr>
        <p:spPr/>
        <p:txBody>
          <a:bodyPr/>
          <a:lstStyle/>
          <a:p>
            <a:r>
              <a:rPr lang="en-US" dirty="0" smtClean="0"/>
              <a:t>Advanced Classes</a:t>
            </a:r>
          </a:p>
          <a:p>
            <a:r>
              <a:rPr lang="en-US" smtClean="0"/>
              <a:t>Advanced Relationships</a:t>
            </a:r>
            <a:endParaRPr lang="en-US"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Abstract, Root, Leaf, and Polymorphic Elements</a:t>
            </a:r>
            <a:endParaRPr lang="en-US" dirty="0"/>
          </a:p>
        </p:txBody>
      </p:sp>
      <p:sp>
        <p:nvSpPr>
          <p:cNvPr id="3" name="Content Placeholder 2"/>
          <p:cNvSpPr>
            <a:spLocks noGrp="1"/>
          </p:cNvSpPr>
          <p:nvPr>
            <p:ph idx="1"/>
          </p:nvPr>
        </p:nvSpPr>
        <p:spPr/>
        <p:txBody>
          <a:bodyPr/>
          <a:lstStyle/>
          <a:p>
            <a:pPr algn="just"/>
            <a:r>
              <a:rPr lang="en-US" dirty="0" smtClean="0"/>
              <a:t>While developing class diagrams, it is common to use generalization relationship to model generalization-specialization relationships between a group of classes.</a:t>
            </a:r>
          </a:p>
          <a:p>
            <a:pPr algn="just"/>
            <a:r>
              <a:rPr lang="en-US" dirty="0" smtClean="0"/>
              <a:t>The classes at the top of the hierarchy are more generalized or abstract and the classes lower in the hierarchy are more specialized.</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Abstract, Root, Leaf, and Polymorphic Elements</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To represent abstract classes for which we cannot create instances, the class name is written in italics in UML.</a:t>
            </a:r>
          </a:p>
          <a:p>
            <a:pPr algn="just"/>
            <a:r>
              <a:rPr lang="en-US" dirty="0" smtClean="0"/>
              <a:t>To represent abstract methods, we write the operation signature in italics.</a:t>
            </a:r>
          </a:p>
          <a:p>
            <a:pPr algn="just"/>
            <a:r>
              <a:rPr lang="en-US" dirty="0" smtClean="0"/>
              <a:t>We can also represent leaf and root classes in UML.</a:t>
            </a:r>
          </a:p>
          <a:p>
            <a:pPr algn="just"/>
            <a:r>
              <a:rPr lang="en-US" dirty="0" smtClean="0"/>
              <a:t>A class which has no child classes is known as a leaf class. Such a class can be represented by writing leaf as a property under the class name.</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Abstract, Root, Leaf, and Polymorphic Elements</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Similarly, a class with no parents is known as a root class and such a class can be represented by writing root as a property as a property under the class name.</a:t>
            </a:r>
          </a:p>
          <a:p>
            <a:pPr algn="just"/>
            <a:r>
              <a:rPr lang="en-US" dirty="0" smtClean="0"/>
              <a:t>In class hierarchies it is common for the classes to have methods with same signatures.</a:t>
            </a:r>
          </a:p>
          <a:p>
            <a:pPr algn="just"/>
            <a:r>
              <a:rPr lang="en-US" dirty="0" smtClean="0"/>
              <a:t>This feature of declaring methods with same signatures is known as polymorphism. Such methods are represented in UML by writing their signatures in italics.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Abstract, Root, Leaf, and Polymorphic Elements</a:t>
            </a:r>
            <a:endParaRPr lang="en-US" dirty="0"/>
          </a:p>
        </p:txBody>
      </p:sp>
      <p:sp>
        <p:nvSpPr>
          <p:cNvPr id="3" name="Content Placeholder 2"/>
          <p:cNvSpPr>
            <a:spLocks noGrp="1"/>
          </p:cNvSpPr>
          <p:nvPr>
            <p:ph idx="1"/>
          </p:nvPr>
        </p:nvSpPr>
        <p:spPr/>
        <p:txBody>
          <a:bodyPr>
            <a:normAutofit/>
          </a:bodyPr>
          <a:lstStyle/>
          <a:p>
            <a:pPr algn="just"/>
            <a:r>
              <a:rPr lang="en-US" dirty="0" smtClean="0"/>
              <a:t>We can also specify that a method cannot be </a:t>
            </a:r>
            <a:r>
              <a:rPr lang="en-US" dirty="0" err="1" smtClean="0"/>
              <a:t>overrided</a:t>
            </a:r>
            <a:r>
              <a:rPr lang="en-US" dirty="0" smtClean="0"/>
              <a:t> by marking the method with the leaf property written beside the method signature.</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Abstract, Root, Leaf, and Polymorphic Elements</a:t>
            </a:r>
            <a:endParaRPr lang="en-US" dirty="0"/>
          </a:p>
        </p:txBody>
      </p:sp>
      <p:pic>
        <p:nvPicPr>
          <p:cNvPr id="36866" name="Picture 2"/>
          <p:cNvPicPr>
            <a:picLocks noGrp="1" noChangeAspect="1" noChangeArrowheads="1"/>
          </p:cNvPicPr>
          <p:nvPr>
            <p:ph idx="1"/>
          </p:nvPr>
        </p:nvPicPr>
        <p:blipFill>
          <a:blip r:embed="rId2" cstate="print"/>
          <a:srcRect/>
          <a:stretch>
            <a:fillRect/>
          </a:stretch>
        </p:blipFill>
        <p:spPr bwMode="auto">
          <a:xfrm>
            <a:off x="1676400" y="1447800"/>
            <a:ext cx="6172200" cy="5382158"/>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Multiplicity</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Whenever you use a class, it's reasonable to assume that there may be any number of instances of that class.</a:t>
            </a:r>
          </a:p>
          <a:p>
            <a:pPr algn="just"/>
            <a:r>
              <a:rPr lang="en-US" dirty="0" smtClean="0"/>
              <a:t>Sometimes, you want to </a:t>
            </a:r>
            <a:r>
              <a:rPr lang="en-US" dirty="0" smtClean="0">
                <a:solidFill>
                  <a:srgbClr val="FF0000"/>
                </a:solidFill>
              </a:rPr>
              <a:t>restrict the number of instances a class </a:t>
            </a:r>
            <a:r>
              <a:rPr lang="en-US" dirty="0" smtClean="0"/>
              <a:t>may have.</a:t>
            </a:r>
          </a:p>
          <a:p>
            <a:pPr algn="just"/>
            <a:r>
              <a:rPr lang="en-US" dirty="0" smtClean="0"/>
              <a:t>Most often, you want to specify </a:t>
            </a:r>
            <a:r>
              <a:rPr lang="en-US" dirty="0" smtClean="0">
                <a:solidFill>
                  <a:srgbClr val="FF0000"/>
                </a:solidFill>
              </a:rPr>
              <a:t>zero instances </a:t>
            </a:r>
            <a:r>
              <a:rPr lang="en-US" dirty="0" smtClean="0"/>
              <a:t>(</a:t>
            </a:r>
            <a:r>
              <a:rPr lang="en-US" dirty="0" smtClean="0">
                <a:solidFill>
                  <a:srgbClr val="FF0000"/>
                </a:solidFill>
              </a:rPr>
              <a:t>utility class</a:t>
            </a:r>
            <a:r>
              <a:rPr lang="en-US" dirty="0" smtClean="0"/>
              <a:t>), </a:t>
            </a:r>
            <a:r>
              <a:rPr lang="en-US" dirty="0" smtClean="0">
                <a:solidFill>
                  <a:srgbClr val="FF0000"/>
                </a:solidFill>
              </a:rPr>
              <a:t>one instance </a:t>
            </a:r>
            <a:r>
              <a:rPr lang="en-US" dirty="0" smtClean="0"/>
              <a:t>(</a:t>
            </a:r>
            <a:r>
              <a:rPr lang="en-US" dirty="0" smtClean="0">
                <a:solidFill>
                  <a:srgbClr val="FF0000"/>
                </a:solidFill>
              </a:rPr>
              <a:t>a singleton class</a:t>
            </a:r>
            <a:r>
              <a:rPr lang="en-US" dirty="0" smtClean="0"/>
              <a:t>), a </a:t>
            </a:r>
            <a:r>
              <a:rPr lang="en-US" dirty="0" smtClean="0">
                <a:solidFill>
                  <a:srgbClr val="FF0000"/>
                </a:solidFill>
              </a:rPr>
              <a:t>specific number of instances</a:t>
            </a:r>
            <a:r>
              <a:rPr lang="en-US" dirty="0" smtClean="0"/>
              <a:t>, or many instances (</a:t>
            </a:r>
            <a:r>
              <a:rPr lang="en-US" dirty="0" smtClean="0">
                <a:solidFill>
                  <a:srgbClr val="FF0000"/>
                </a:solidFill>
              </a:rPr>
              <a:t>the default case</a:t>
            </a:r>
            <a:r>
              <a:rPr lang="en-US" dirty="0" smtClean="0"/>
              <a:t>).</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Multiplicity</a:t>
            </a:r>
            <a:endParaRPr lang="en-US" dirty="0"/>
          </a:p>
        </p:txBody>
      </p:sp>
      <p:sp>
        <p:nvSpPr>
          <p:cNvPr id="3" name="Content Placeholder 2"/>
          <p:cNvSpPr>
            <a:spLocks noGrp="1"/>
          </p:cNvSpPr>
          <p:nvPr>
            <p:ph idx="1"/>
          </p:nvPr>
        </p:nvSpPr>
        <p:spPr/>
        <p:txBody>
          <a:bodyPr>
            <a:normAutofit/>
          </a:bodyPr>
          <a:lstStyle/>
          <a:p>
            <a:pPr algn="just"/>
            <a:r>
              <a:rPr lang="en-US" dirty="0" smtClean="0"/>
              <a:t>The number of instances a class may have is called its </a:t>
            </a:r>
            <a:r>
              <a:rPr lang="en-US" dirty="0" smtClean="0">
                <a:solidFill>
                  <a:srgbClr val="FF0000"/>
                </a:solidFill>
              </a:rPr>
              <a:t>multiplicity</a:t>
            </a:r>
            <a:r>
              <a:rPr lang="en-US" dirty="0" smtClean="0"/>
              <a:t>.</a:t>
            </a:r>
          </a:p>
          <a:p>
            <a:pPr algn="just"/>
            <a:r>
              <a:rPr lang="en-US" dirty="0" smtClean="0"/>
              <a:t>Multiplicity is a specification of the range of allowable cardinalities an entity may assume. </a:t>
            </a:r>
          </a:p>
          <a:p>
            <a:pPr algn="just"/>
            <a:r>
              <a:rPr lang="en-US" dirty="0" smtClean="0"/>
              <a:t>In the UML, you can specify the multiplicity of a class by writing a multiplicity expression in the upper-right corner of the class icon.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Multiplicity</a:t>
            </a:r>
            <a:endParaRPr lang="en-US" dirty="0"/>
          </a:p>
        </p:txBody>
      </p:sp>
      <p:sp>
        <p:nvSpPr>
          <p:cNvPr id="3" name="Content Placeholder 2"/>
          <p:cNvSpPr>
            <a:spLocks noGrp="1"/>
          </p:cNvSpPr>
          <p:nvPr>
            <p:ph idx="1"/>
          </p:nvPr>
        </p:nvSpPr>
        <p:spPr/>
        <p:txBody>
          <a:bodyPr>
            <a:normAutofit/>
          </a:bodyPr>
          <a:lstStyle/>
          <a:p>
            <a:pPr algn="just"/>
            <a:r>
              <a:rPr lang="en-US" dirty="0" smtClean="0"/>
              <a:t>Multiplicity applies to </a:t>
            </a:r>
            <a:r>
              <a:rPr lang="en-US" dirty="0" smtClean="0">
                <a:solidFill>
                  <a:srgbClr val="FF0000"/>
                </a:solidFill>
              </a:rPr>
              <a:t>attributes</a:t>
            </a:r>
            <a:r>
              <a:rPr lang="en-US" dirty="0" smtClean="0"/>
              <a:t> also. </a:t>
            </a:r>
          </a:p>
          <a:p>
            <a:pPr algn="just"/>
            <a:r>
              <a:rPr lang="en-US" dirty="0" smtClean="0"/>
              <a:t>You can specify the multiplicity of an attribute by writing a suitable expression in </a:t>
            </a:r>
            <a:r>
              <a:rPr lang="en-US" dirty="0" smtClean="0">
                <a:solidFill>
                  <a:srgbClr val="FF0000"/>
                </a:solidFill>
              </a:rPr>
              <a:t>brackets</a:t>
            </a:r>
            <a:r>
              <a:rPr lang="en-US" dirty="0" smtClean="0"/>
              <a:t> just after the attribute name.</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Multiplicity</a:t>
            </a:r>
            <a:endParaRPr lang="en-US" dirty="0"/>
          </a:p>
        </p:txBody>
      </p:sp>
      <p:pic>
        <p:nvPicPr>
          <p:cNvPr id="37890" name="Picture 2"/>
          <p:cNvPicPr>
            <a:picLocks noGrp="1" noChangeAspect="1" noChangeArrowheads="1"/>
          </p:cNvPicPr>
          <p:nvPr>
            <p:ph idx="1"/>
          </p:nvPr>
        </p:nvPicPr>
        <p:blipFill>
          <a:blip r:embed="rId2" cstate="print"/>
          <a:srcRect/>
          <a:stretch>
            <a:fillRect/>
          </a:stretch>
        </p:blipFill>
        <p:spPr bwMode="auto">
          <a:xfrm>
            <a:off x="2362200" y="2209800"/>
            <a:ext cx="4422048" cy="220218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Attributes</a:t>
            </a:r>
            <a:endParaRPr lang="en-US" dirty="0"/>
          </a:p>
        </p:txBody>
      </p:sp>
      <p:sp>
        <p:nvSpPr>
          <p:cNvPr id="3" name="Content Placeholder 2"/>
          <p:cNvSpPr>
            <a:spLocks noGrp="1"/>
          </p:cNvSpPr>
          <p:nvPr>
            <p:ph idx="1"/>
          </p:nvPr>
        </p:nvSpPr>
        <p:spPr/>
        <p:txBody>
          <a:bodyPr/>
          <a:lstStyle/>
          <a:p>
            <a:pPr algn="just"/>
            <a:r>
              <a:rPr lang="en-US" dirty="0" smtClean="0"/>
              <a:t>While modeling classes, it is reasonable to write only the attribute name.</a:t>
            </a:r>
          </a:p>
          <a:p>
            <a:pPr algn="just"/>
            <a:r>
              <a:rPr lang="en-US" dirty="0" smtClean="0"/>
              <a:t>Along with the name, you can also specify the visibility, scope, and multiplicity of each attribute.</a:t>
            </a:r>
          </a:p>
          <a:p>
            <a:pPr algn="just"/>
            <a:r>
              <a:rPr lang="en-US" dirty="0" smtClean="0"/>
              <a:t>You can also specify the type, initial value, and changeability of each attribute.</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8400"/>
            <a:ext cx="8229600" cy="1143000"/>
          </a:xfrm>
        </p:spPr>
        <p:txBody>
          <a:bodyPr>
            <a:normAutofit/>
          </a:bodyPr>
          <a:lstStyle/>
          <a:p>
            <a:r>
              <a:rPr lang="en-US" dirty="0" smtClean="0"/>
              <a:t>Advanced Classes</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Attributes</a:t>
            </a:r>
            <a:endParaRPr lang="en-US" dirty="0"/>
          </a:p>
        </p:txBody>
      </p:sp>
      <p:sp>
        <p:nvSpPr>
          <p:cNvPr id="3" name="Content Placeholder 2"/>
          <p:cNvSpPr>
            <a:spLocks noGrp="1"/>
          </p:cNvSpPr>
          <p:nvPr>
            <p:ph idx="1"/>
          </p:nvPr>
        </p:nvSpPr>
        <p:spPr/>
        <p:txBody>
          <a:bodyPr/>
          <a:lstStyle/>
          <a:p>
            <a:pPr algn="just"/>
            <a:r>
              <a:rPr lang="en-US" dirty="0" smtClean="0"/>
              <a:t>The </a:t>
            </a:r>
            <a:r>
              <a:rPr lang="en-US" dirty="0" smtClean="0">
                <a:solidFill>
                  <a:srgbClr val="FF0000"/>
                </a:solidFill>
              </a:rPr>
              <a:t>syntax</a:t>
            </a:r>
            <a:r>
              <a:rPr lang="en-US" dirty="0" smtClean="0"/>
              <a:t> of an attribute in UML is:</a:t>
            </a:r>
          </a:p>
          <a:p>
            <a:pPr algn="ctr">
              <a:buNone/>
            </a:pPr>
            <a:r>
              <a:rPr lang="en-US" dirty="0" smtClean="0">
                <a:solidFill>
                  <a:srgbClr val="FF0000"/>
                </a:solidFill>
              </a:rPr>
              <a:t>[visibility] name [multiplicity] [: type]</a:t>
            </a:r>
          </a:p>
          <a:p>
            <a:pPr algn="ctr">
              <a:buNone/>
            </a:pPr>
            <a:r>
              <a:rPr lang="en-US" dirty="0" smtClean="0">
                <a:solidFill>
                  <a:srgbClr val="FF0000"/>
                </a:solidFill>
              </a:rPr>
              <a:t>[= initial-value] [{property-string}]</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Attributes</a:t>
            </a:r>
            <a:endParaRPr lang="en-US" dirty="0"/>
          </a:p>
        </p:txBody>
      </p:sp>
      <p:graphicFrame>
        <p:nvGraphicFramePr>
          <p:cNvPr id="4" name="Content Placeholder 3"/>
          <p:cNvGraphicFramePr>
            <a:graphicFrameLocks noGrp="1"/>
          </p:cNvGraphicFramePr>
          <p:nvPr>
            <p:ph idx="1"/>
          </p:nvPr>
        </p:nvGraphicFramePr>
        <p:xfrm>
          <a:off x="533400" y="1981200"/>
          <a:ext cx="8229600" cy="2595880"/>
        </p:xfrm>
        <a:graphic>
          <a:graphicData uri="http://schemas.openxmlformats.org/drawingml/2006/table">
            <a:tbl>
              <a:tblPr firstRow="1" bandRow="1">
                <a:tableStyleId>{2D5ABB26-0587-4C30-8999-92F81FD0307C}</a:tableStyleId>
              </a:tblPr>
              <a:tblGrid>
                <a:gridCol w="2286000"/>
                <a:gridCol w="5943600"/>
              </a:tblGrid>
              <a:tr h="370840">
                <a:tc>
                  <a:txBody>
                    <a:bodyPr/>
                    <a:lstStyle/>
                    <a:p>
                      <a:r>
                        <a:rPr lang="en-US" sz="1800" kern="1200" baseline="0" dirty="0" smtClean="0">
                          <a:solidFill>
                            <a:schemeClr val="tx1"/>
                          </a:solidFill>
                          <a:latin typeface="+mn-lt"/>
                          <a:ea typeface="+mn-ea"/>
                          <a:cs typeface="+mn-cs"/>
                        </a:rPr>
                        <a:t>origin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800" kern="1200" baseline="0" dirty="0" smtClean="0">
                          <a:solidFill>
                            <a:schemeClr val="tx1"/>
                          </a:solidFill>
                          <a:latin typeface="+mn-lt"/>
                          <a:ea typeface="+mn-ea"/>
                          <a:cs typeface="+mn-cs"/>
                        </a:rPr>
                        <a:t>Name only</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sz="1800" kern="1200" baseline="0" dirty="0" smtClean="0">
                          <a:solidFill>
                            <a:schemeClr val="tx1"/>
                          </a:solidFill>
                          <a:latin typeface="+mn-lt"/>
                          <a:ea typeface="+mn-ea"/>
                          <a:cs typeface="+mn-cs"/>
                        </a:rPr>
                        <a:t>+ origin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800" kern="1200" baseline="0" dirty="0" smtClean="0">
                          <a:solidFill>
                            <a:schemeClr val="tx1"/>
                          </a:solidFill>
                          <a:latin typeface="+mn-lt"/>
                          <a:ea typeface="+mn-ea"/>
                          <a:cs typeface="+mn-cs"/>
                        </a:rPr>
                        <a:t>Visibility and name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sz="1800" kern="1200" baseline="0" dirty="0" smtClean="0">
                          <a:solidFill>
                            <a:schemeClr val="tx1"/>
                          </a:solidFill>
                          <a:latin typeface="+mn-lt"/>
                          <a:ea typeface="+mn-ea"/>
                          <a:cs typeface="+mn-cs"/>
                        </a:rPr>
                        <a:t>origin : Point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800" kern="1200" baseline="0" dirty="0" smtClean="0">
                          <a:solidFill>
                            <a:schemeClr val="tx1"/>
                          </a:solidFill>
                          <a:latin typeface="+mn-lt"/>
                          <a:ea typeface="+mn-ea"/>
                          <a:cs typeface="+mn-cs"/>
                        </a:rPr>
                        <a:t>Name and type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sz="1800" kern="1200" baseline="0" dirty="0" smtClean="0">
                          <a:solidFill>
                            <a:schemeClr val="tx1"/>
                          </a:solidFill>
                          <a:latin typeface="+mn-lt"/>
                          <a:ea typeface="+mn-ea"/>
                          <a:cs typeface="+mn-cs"/>
                        </a:rPr>
                        <a:t>head : *Item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800" kern="1200" baseline="0" dirty="0" smtClean="0">
                          <a:solidFill>
                            <a:schemeClr val="tx1"/>
                          </a:solidFill>
                          <a:latin typeface="+mn-lt"/>
                          <a:ea typeface="+mn-ea"/>
                          <a:cs typeface="+mn-cs"/>
                        </a:rPr>
                        <a:t>Name and complex type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sz="1800" kern="1200" baseline="0" dirty="0" smtClean="0">
                          <a:solidFill>
                            <a:schemeClr val="tx1"/>
                          </a:solidFill>
                          <a:latin typeface="+mn-lt"/>
                          <a:ea typeface="+mn-ea"/>
                          <a:cs typeface="+mn-cs"/>
                        </a:rPr>
                        <a:t>name [0..1] : String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800" kern="1200" baseline="0" dirty="0" smtClean="0">
                          <a:solidFill>
                            <a:schemeClr val="tx1"/>
                          </a:solidFill>
                          <a:latin typeface="+mn-lt"/>
                          <a:ea typeface="+mn-ea"/>
                          <a:cs typeface="+mn-cs"/>
                        </a:rPr>
                        <a:t>Name, multiplicity, and type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en-US" sz="1800" kern="1200" baseline="0" dirty="0" smtClean="0">
                          <a:solidFill>
                            <a:schemeClr val="tx1"/>
                          </a:solidFill>
                          <a:latin typeface="+mn-lt"/>
                          <a:ea typeface="+mn-ea"/>
                          <a:cs typeface="+mn-cs"/>
                        </a:rPr>
                        <a:t>origin : Point = (0,0)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800" kern="1200" baseline="0" dirty="0" smtClean="0">
                          <a:solidFill>
                            <a:schemeClr val="tx1"/>
                          </a:solidFill>
                          <a:latin typeface="+mn-lt"/>
                          <a:ea typeface="+mn-ea"/>
                          <a:cs typeface="+mn-cs"/>
                        </a:rPr>
                        <a:t>Name, type, and initial value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tx1"/>
                          </a:solidFill>
                          <a:latin typeface="+mn-lt"/>
                          <a:ea typeface="+mn-ea"/>
                          <a:cs typeface="+mn-cs"/>
                        </a:rPr>
                        <a:t>id : Integer {frozen} </a:t>
                      </a:r>
                      <a:endParaRPr lang="en-US"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800" kern="1200" baseline="0" dirty="0" smtClean="0">
                          <a:solidFill>
                            <a:schemeClr val="tx1"/>
                          </a:solidFill>
                          <a:latin typeface="+mn-lt"/>
                          <a:ea typeface="+mn-ea"/>
                          <a:cs typeface="+mn-cs"/>
                        </a:rPr>
                        <a:t>Name and property</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5" name="TextBox 4"/>
          <p:cNvSpPr txBox="1"/>
          <p:nvPr/>
        </p:nvSpPr>
        <p:spPr>
          <a:xfrm>
            <a:off x="838200" y="1371600"/>
            <a:ext cx="7543800" cy="430887"/>
          </a:xfrm>
          <a:prstGeom prst="rect">
            <a:avLst/>
          </a:prstGeom>
          <a:noFill/>
        </p:spPr>
        <p:txBody>
          <a:bodyPr wrap="square" rtlCol="0">
            <a:spAutoFit/>
          </a:bodyPr>
          <a:lstStyle/>
          <a:p>
            <a:pPr>
              <a:buFont typeface="Arial" pitchFamily="34" charset="0"/>
              <a:buChar char="•"/>
            </a:pPr>
            <a:r>
              <a:rPr lang="en-US" sz="2200" dirty="0" smtClean="0"/>
              <a:t>    For example, the following are all legal attribute declarations:</a:t>
            </a:r>
            <a:endParaRPr lang="en-US" sz="2200" dirty="0" smtClean="0">
              <a:solidFill>
                <a:srgbClr val="FF0000"/>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Attributes</a:t>
            </a:r>
            <a:endParaRPr lang="en-US" dirty="0"/>
          </a:p>
        </p:txBody>
      </p:sp>
      <p:graphicFrame>
        <p:nvGraphicFramePr>
          <p:cNvPr id="4" name="Content Placeholder 3"/>
          <p:cNvGraphicFramePr>
            <a:graphicFrameLocks noGrp="1"/>
          </p:cNvGraphicFramePr>
          <p:nvPr>
            <p:ph idx="1"/>
          </p:nvPr>
        </p:nvGraphicFramePr>
        <p:xfrm>
          <a:off x="457200" y="2895600"/>
          <a:ext cx="8229600" cy="2296160"/>
        </p:xfrm>
        <a:graphic>
          <a:graphicData uri="http://schemas.openxmlformats.org/drawingml/2006/table">
            <a:tbl>
              <a:tblPr firstRow="1" bandRow="1">
                <a:tableStyleId>{2D5ABB26-0587-4C30-8999-92F81FD0307C}</a:tableStyleId>
              </a:tblPr>
              <a:tblGrid>
                <a:gridCol w="685800"/>
                <a:gridCol w="1295400"/>
                <a:gridCol w="6248400"/>
              </a:tblGrid>
              <a:tr h="370840">
                <a:tc>
                  <a:txBody>
                    <a:bodyPr/>
                    <a:lstStyle/>
                    <a:p>
                      <a:pPr algn="ctr"/>
                      <a:r>
                        <a:rPr lang="en-US" dirty="0" err="1" smtClean="0">
                          <a:solidFill>
                            <a:srgbClr val="FF0000"/>
                          </a:solidFill>
                        </a:rPr>
                        <a:t>S.No</a:t>
                      </a:r>
                      <a:endParaRPr 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rgbClr val="FF0000"/>
                          </a:solidFill>
                        </a:rPr>
                        <a:t>Properties</a:t>
                      </a:r>
                      <a:endParaRPr 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rgbClr val="FF0000"/>
                          </a:solidFill>
                        </a:rPr>
                        <a:t>Description</a:t>
                      </a:r>
                      <a:endParaRPr 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dirty="0" smtClean="0"/>
                        <a:t>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changeable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tx1"/>
                          </a:solidFill>
                          <a:latin typeface="+mn-lt"/>
                          <a:ea typeface="+mn-ea"/>
                          <a:cs typeface="+mn-cs"/>
                        </a:rPr>
                        <a:t>There are no restrictions on modifying the attribute's 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dirty="0" smtClean="0"/>
                        <a:t>2</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err="1" smtClean="0">
                          <a:solidFill>
                            <a:schemeClr val="tx1"/>
                          </a:solidFill>
                          <a:latin typeface="+mn-lt"/>
                          <a:ea typeface="+mn-ea"/>
                          <a:cs typeface="+mn-cs"/>
                        </a:rPr>
                        <a:t>addOnly</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For attributes with a multiplicity greater than one, additional values may be added, but once created, a value may not be removed or altered.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dirty="0" smtClean="0"/>
                        <a:t>3</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frozen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The attribute's value may not be changed after the object is initialized.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TextBox 4"/>
          <p:cNvSpPr txBox="1"/>
          <p:nvPr/>
        </p:nvSpPr>
        <p:spPr>
          <a:xfrm>
            <a:off x="457200" y="1702713"/>
            <a:ext cx="8229600" cy="430887"/>
          </a:xfrm>
          <a:prstGeom prst="rect">
            <a:avLst/>
          </a:prstGeom>
          <a:noFill/>
        </p:spPr>
        <p:txBody>
          <a:bodyPr wrap="square" rtlCol="0">
            <a:spAutoFit/>
          </a:bodyPr>
          <a:lstStyle/>
          <a:p>
            <a:pPr>
              <a:buFont typeface="Arial" pitchFamily="34" charset="0"/>
              <a:buChar char="•"/>
            </a:pPr>
            <a:r>
              <a:rPr lang="en-US" sz="2200" dirty="0" smtClean="0"/>
              <a:t>    There are three defined properties that you can use with attributes.</a:t>
            </a:r>
            <a:endParaRPr lang="en-US" sz="2200" dirty="0"/>
          </a:p>
        </p:txBody>
      </p:sp>
      <p:sp>
        <p:nvSpPr>
          <p:cNvPr id="6" name="TextBox 5"/>
          <p:cNvSpPr txBox="1"/>
          <p:nvPr/>
        </p:nvSpPr>
        <p:spPr>
          <a:xfrm>
            <a:off x="457200" y="5562600"/>
            <a:ext cx="8229600" cy="1107996"/>
          </a:xfrm>
          <a:prstGeom prst="rect">
            <a:avLst/>
          </a:prstGeom>
          <a:noFill/>
        </p:spPr>
        <p:txBody>
          <a:bodyPr wrap="square" rtlCol="0">
            <a:spAutoFit/>
          </a:bodyPr>
          <a:lstStyle/>
          <a:p>
            <a:pPr algn="just">
              <a:buFont typeface="Arial" pitchFamily="34" charset="0"/>
              <a:buChar char="•"/>
            </a:pPr>
            <a:r>
              <a:rPr lang="en-US" dirty="0" smtClean="0"/>
              <a:t>    </a:t>
            </a:r>
            <a:r>
              <a:rPr lang="en-US" sz="2200" dirty="0" smtClean="0"/>
              <a:t>Unless otherwise specified, attributes are always </a:t>
            </a:r>
            <a:r>
              <a:rPr lang="en-US" sz="2200" dirty="0" smtClean="0">
                <a:solidFill>
                  <a:srgbClr val="FF0000"/>
                </a:solidFill>
              </a:rPr>
              <a:t>changeable</a:t>
            </a:r>
            <a:r>
              <a:rPr lang="en-US" sz="2200" dirty="0" smtClean="0"/>
              <a:t>. You'll mainly want to use </a:t>
            </a:r>
            <a:r>
              <a:rPr lang="en-US" sz="2200" dirty="0" smtClean="0">
                <a:solidFill>
                  <a:srgbClr val="FF0000"/>
                </a:solidFill>
              </a:rPr>
              <a:t>frozen</a:t>
            </a:r>
            <a:r>
              <a:rPr lang="en-US" sz="2200" dirty="0" smtClean="0"/>
              <a:t> when modeling </a:t>
            </a:r>
            <a:r>
              <a:rPr lang="en-US" sz="2200" dirty="0" smtClean="0">
                <a:solidFill>
                  <a:srgbClr val="FF0000"/>
                </a:solidFill>
              </a:rPr>
              <a:t>constant or write-once attributes</a:t>
            </a:r>
            <a:r>
              <a:rPr lang="en-US" sz="2200" dirty="0" smtClean="0"/>
              <a:t>.</a:t>
            </a:r>
            <a:endParaRPr lang="en-US" sz="2200"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Attributes</a:t>
            </a:r>
            <a:endParaRPr lang="en-US" dirty="0"/>
          </a:p>
        </p:txBody>
      </p:sp>
      <p:pic>
        <p:nvPicPr>
          <p:cNvPr id="1026" name="Picture 2" descr="C:\Users\RAMESH\Desktop\11-attributes-examples.gif"/>
          <p:cNvPicPr>
            <a:picLocks noGrp="1" noChangeAspect="1" noChangeArrowheads="1"/>
          </p:cNvPicPr>
          <p:nvPr>
            <p:ph idx="1"/>
          </p:nvPr>
        </p:nvPicPr>
        <p:blipFill>
          <a:blip r:embed="rId2" cstate="print"/>
          <a:srcRect/>
          <a:stretch>
            <a:fillRect/>
          </a:stretch>
        </p:blipFill>
        <p:spPr bwMode="auto">
          <a:xfrm>
            <a:off x="2514600" y="1371600"/>
            <a:ext cx="3962400" cy="5241925"/>
          </a:xfrm>
          <a:prstGeom prst="rect">
            <a:avLst/>
          </a:prstGeom>
          <a:noFill/>
        </p:spPr>
      </p:pic>
      <p:sp>
        <p:nvSpPr>
          <p:cNvPr id="4" name="Slide Number Placeholder 3"/>
          <p:cNvSpPr>
            <a:spLocks noGrp="1"/>
          </p:cNvSpPr>
          <p:nvPr>
            <p:ph type="sldNum" sz="quarter" idx="12"/>
          </p:nvPr>
        </p:nvSpPr>
        <p:spPr/>
        <p:txBody>
          <a:bodyPr/>
          <a:lstStyle/>
          <a:p>
            <a:fld id="{B6F15528-21DE-4FAA-801E-634DDDAF4B2B}" type="slidenum">
              <a:rPr lang="en-US" smtClean="0"/>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Operations</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While modeling classes, you will simply write each </a:t>
            </a:r>
            <a:r>
              <a:rPr lang="en-US" dirty="0" smtClean="0">
                <a:solidFill>
                  <a:srgbClr val="FF0000"/>
                </a:solidFill>
              </a:rPr>
              <a:t>operation's name</a:t>
            </a:r>
            <a:r>
              <a:rPr lang="en-US" dirty="0" smtClean="0"/>
              <a:t>.</a:t>
            </a:r>
          </a:p>
          <a:p>
            <a:pPr algn="just"/>
            <a:r>
              <a:rPr lang="en-US" dirty="0" smtClean="0"/>
              <a:t>You can also specify the </a:t>
            </a:r>
            <a:r>
              <a:rPr lang="en-US" dirty="0" smtClean="0">
                <a:solidFill>
                  <a:srgbClr val="FF0000"/>
                </a:solidFill>
              </a:rPr>
              <a:t>visibility and scope </a:t>
            </a:r>
            <a:r>
              <a:rPr lang="en-US" dirty="0" smtClean="0"/>
              <a:t>of each operation.</a:t>
            </a:r>
          </a:p>
          <a:p>
            <a:pPr algn="just"/>
            <a:r>
              <a:rPr lang="en-US" dirty="0" smtClean="0"/>
              <a:t>You can also specify the </a:t>
            </a:r>
            <a:r>
              <a:rPr lang="en-US" dirty="0" smtClean="0">
                <a:solidFill>
                  <a:srgbClr val="FF0000"/>
                </a:solidFill>
              </a:rPr>
              <a:t>parameters, return type, concurrency semantics, and other properties </a:t>
            </a:r>
            <a:r>
              <a:rPr lang="en-US" dirty="0" smtClean="0"/>
              <a:t>of each operation.</a:t>
            </a:r>
          </a:p>
          <a:p>
            <a:pPr algn="just"/>
            <a:r>
              <a:rPr lang="en-US" dirty="0" smtClean="0"/>
              <a:t>The name of an operation plus its parameters (including its return type, if any) is called the </a:t>
            </a:r>
            <a:r>
              <a:rPr lang="en-US" dirty="0" smtClean="0">
                <a:solidFill>
                  <a:srgbClr val="FF0000"/>
                </a:solidFill>
              </a:rPr>
              <a:t>operation's signature</a:t>
            </a:r>
            <a:r>
              <a:rPr lang="en-US" dirty="0" smtClean="0"/>
              <a:t>.</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Operations</a:t>
            </a:r>
            <a:endParaRPr lang="en-US" dirty="0"/>
          </a:p>
        </p:txBody>
      </p:sp>
      <p:sp>
        <p:nvSpPr>
          <p:cNvPr id="3" name="Content Placeholder 2"/>
          <p:cNvSpPr>
            <a:spLocks noGrp="1"/>
          </p:cNvSpPr>
          <p:nvPr>
            <p:ph idx="1"/>
          </p:nvPr>
        </p:nvSpPr>
        <p:spPr/>
        <p:txBody>
          <a:bodyPr>
            <a:normAutofit/>
          </a:bodyPr>
          <a:lstStyle/>
          <a:p>
            <a:r>
              <a:rPr lang="en-US" dirty="0" smtClean="0"/>
              <a:t>the syntax of an operation in the UML is</a:t>
            </a:r>
          </a:p>
          <a:p>
            <a:pPr algn="ctr">
              <a:buNone/>
            </a:pPr>
            <a:r>
              <a:rPr lang="en-US" dirty="0" smtClean="0">
                <a:solidFill>
                  <a:srgbClr val="FF0000"/>
                </a:solidFill>
              </a:rPr>
              <a:t>[visibility] name [(parameter-list)]</a:t>
            </a:r>
          </a:p>
          <a:p>
            <a:pPr algn="ctr">
              <a:buNone/>
            </a:pPr>
            <a:r>
              <a:rPr lang="en-US" dirty="0" smtClean="0">
                <a:solidFill>
                  <a:srgbClr val="FF0000"/>
                </a:solidFill>
              </a:rPr>
              <a:t>[: return-type] [{property-string}]</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Operations</a:t>
            </a:r>
            <a:endParaRPr lang="en-US" dirty="0"/>
          </a:p>
        </p:txBody>
      </p:sp>
      <p:graphicFrame>
        <p:nvGraphicFramePr>
          <p:cNvPr id="4" name="Content Placeholder 3"/>
          <p:cNvGraphicFramePr>
            <a:graphicFrameLocks noGrp="1"/>
          </p:cNvGraphicFramePr>
          <p:nvPr>
            <p:ph idx="1"/>
          </p:nvPr>
        </p:nvGraphicFramePr>
        <p:xfrm>
          <a:off x="2057400" y="1981200"/>
          <a:ext cx="4953000" cy="1854200"/>
        </p:xfrm>
        <a:graphic>
          <a:graphicData uri="http://schemas.openxmlformats.org/drawingml/2006/table">
            <a:tbl>
              <a:tblPr firstRow="1" bandRow="1">
                <a:tableStyleId>{2D5ABB26-0587-4C30-8999-92F81FD0307C}</a:tableStyleId>
              </a:tblPr>
              <a:tblGrid>
                <a:gridCol w="2438400"/>
                <a:gridCol w="2514600"/>
              </a:tblGrid>
              <a:tr h="370840">
                <a:tc>
                  <a:txBody>
                    <a:bodyPr/>
                    <a:lstStyle/>
                    <a:p>
                      <a:r>
                        <a:rPr lang="en-US" sz="1800" kern="1200" baseline="0" dirty="0" smtClean="0">
                          <a:solidFill>
                            <a:schemeClr val="tx1"/>
                          </a:solidFill>
                          <a:latin typeface="+mn-lt"/>
                          <a:ea typeface="+mn-ea"/>
                          <a:cs typeface="+mn-cs"/>
                        </a:rPr>
                        <a:t>display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baseline="0" dirty="0" smtClean="0">
                          <a:solidFill>
                            <a:schemeClr val="tx1"/>
                          </a:solidFill>
                          <a:latin typeface="+mn-lt"/>
                          <a:ea typeface="+mn-ea"/>
                          <a:cs typeface="+mn-cs"/>
                        </a:rPr>
                        <a:t>Name only</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800" kern="1200" baseline="0" dirty="0" smtClean="0">
                          <a:solidFill>
                            <a:schemeClr val="tx1"/>
                          </a:solidFill>
                          <a:latin typeface="+mn-lt"/>
                          <a:ea typeface="+mn-ea"/>
                          <a:cs typeface="+mn-cs"/>
                        </a:rPr>
                        <a:t>+ display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baseline="0" dirty="0" smtClean="0">
                          <a:solidFill>
                            <a:schemeClr val="tx1"/>
                          </a:solidFill>
                          <a:latin typeface="+mn-lt"/>
                          <a:ea typeface="+mn-ea"/>
                          <a:cs typeface="+mn-cs"/>
                        </a:rPr>
                        <a:t>Visibility and name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800" kern="1200" baseline="0" dirty="0" smtClean="0">
                          <a:solidFill>
                            <a:schemeClr val="tx1"/>
                          </a:solidFill>
                          <a:latin typeface="+mn-lt"/>
                          <a:ea typeface="+mn-ea"/>
                          <a:cs typeface="+mn-cs"/>
                        </a:rPr>
                        <a:t>set(n : Name, s : String)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baseline="0" dirty="0" smtClean="0">
                          <a:solidFill>
                            <a:schemeClr val="tx1"/>
                          </a:solidFill>
                          <a:latin typeface="+mn-lt"/>
                          <a:ea typeface="+mn-ea"/>
                          <a:cs typeface="+mn-cs"/>
                        </a:rPr>
                        <a:t>Name and parameters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800" kern="1200" baseline="0" dirty="0" err="1" smtClean="0">
                          <a:solidFill>
                            <a:schemeClr val="tx1"/>
                          </a:solidFill>
                          <a:latin typeface="+mn-lt"/>
                          <a:ea typeface="+mn-ea"/>
                          <a:cs typeface="+mn-cs"/>
                        </a:rPr>
                        <a:t>getID</a:t>
                      </a:r>
                      <a:r>
                        <a:rPr lang="en-US" sz="1800" kern="1200" baseline="0" dirty="0" smtClean="0">
                          <a:solidFill>
                            <a:schemeClr val="tx1"/>
                          </a:solidFill>
                          <a:latin typeface="+mn-lt"/>
                          <a:ea typeface="+mn-ea"/>
                          <a:cs typeface="+mn-cs"/>
                        </a:rPr>
                        <a:t>() : Integer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baseline="0" dirty="0" smtClean="0">
                          <a:solidFill>
                            <a:schemeClr val="tx1"/>
                          </a:solidFill>
                          <a:latin typeface="+mn-lt"/>
                          <a:ea typeface="+mn-ea"/>
                          <a:cs typeface="+mn-cs"/>
                        </a:rPr>
                        <a:t>Name and return type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800" kern="1200" baseline="0" dirty="0" smtClean="0">
                          <a:solidFill>
                            <a:schemeClr val="tx1"/>
                          </a:solidFill>
                          <a:latin typeface="+mn-lt"/>
                          <a:ea typeface="+mn-ea"/>
                          <a:cs typeface="+mn-cs"/>
                        </a:rPr>
                        <a:t>restart() {guarded}</a:t>
                      </a:r>
                      <a:endParaRPr lang="en-US"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tx1"/>
                          </a:solidFill>
                          <a:latin typeface="+mn-lt"/>
                          <a:ea typeface="+mn-ea"/>
                          <a:cs typeface="+mn-cs"/>
                        </a:rPr>
                        <a:t>Name and property</a:t>
                      </a:r>
                      <a:endParaRPr lang="en-US"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TextBox 4"/>
          <p:cNvSpPr txBox="1"/>
          <p:nvPr/>
        </p:nvSpPr>
        <p:spPr>
          <a:xfrm>
            <a:off x="381000" y="1295400"/>
            <a:ext cx="8305800" cy="461665"/>
          </a:xfrm>
          <a:prstGeom prst="rect">
            <a:avLst/>
          </a:prstGeom>
          <a:noFill/>
        </p:spPr>
        <p:txBody>
          <a:bodyPr wrap="square" rtlCol="0">
            <a:spAutoFit/>
          </a:bodyPr>
          <a:lstStyle/>
          <a:p>
            <a:pPr>
              <a:buFont typeface="Arial" pitchFamily="34" charset="0"/>
              <a:buChar char="•"/>
            </a:pPr>
            <a:r>
              <a:rPr lang="en-US" sz="2400" dirty="0" smtClean="0"/>
              <a:t>  For example, the following are all legal operation declarations:</a:t>
            </a:r>
            <a:endParaRPr lang="en-US" sz="2400"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Operations</a:t>
            </a:r>
            <a:endParaRPr lang="en-US" dirty="0"/>
          </a:p>
        </p:txBody>
      </p:sp>
      <p:sp>
        <p:nvSpPr>
          <p:cNvPr id="3" name="Content Placeholder 2"/>
          <p:cNvSpPr>
            <a:spLocks noGrp="1"/>
          </p:cNvSpPr>
          <p:nvPr>
            <p:ph idx="1"/>
          </p:nvPr>
        </p:nvSpPr>
        <p:spPr/>
        <p:txBody>
          <a:bodyPr>
            <a:normAutofit/>
          </a:bodyPr>
          <a:lstStyle/>
          <a:p>
            <a:pPr algn="just"/>
            <a:r>
              <a:rPr lang="en-US" dirty="0" smtClean="0"/>
              <a:t>In an operation's signature, you may provide zero or more parameters, each of which follows the syntax</a:t>
            </a:r>
          </a:p>
          <a:p>
            <a:pPr algn="ctr">
              <a:buNone/>
            </a:pPr>
            <a:r>
              <a:rPr lang="en-US" dirty="0" smtClean="0">
                <a:solidFill>
                  <a:srgbClr val="FF0000"/>
                </a:solidFill>
              </a:rPr>
              <a:t>[direction] name : type [= default-value]</a:t>
            </a:r>
          </a:p>
          <a:p>
            <a:r>
              <a:rPr lang="en-US" dirty="0" smtClean="0"/>
              <a:t>Direction may be any of the following values:</a:t>
            </a:r>
          </a:p>
        </p:txBody>
      </p:sp>
      <p:graphicFrame>
        <p:nvGraphicFramePr>
          <p:cNvPr id="4" name="Table 3"/>
          <p:cNvGraphicFramePr>
            <a:graphicFrameLocks noGrp="1"/>
          </p:cNvGraphicFramePr>
          <p:nvPr/>
        </p:nvGraphicFramePr>
        <p:xfrm>
          <a:off x="1295400" y="4648200"/>
          <a:ext cx="6400800" cy="1371600"/>
        </p:xfrm>
        <a:graphic>
          <a:graphicData uri="http://schemas.openxmlformats.org/drawingml/2006/table">
            <a:tbl>
              <a:tblPr firstRow="1" bandRow="1">
                <a:tableStyleId>{2D5ABB26-0587-4C30-8999-92F81FD0307C}</a:tableStyleId>
              </a:tblPr>
              <a:tblGrid>
                <a:gridCol w="893135"/>
                <a:gridCol w="5507665"/>
              </a:tblGrid>
              <a:tr h="370840">
                <a:tc>
                  <a:txBody>
                    <a:bodyPr/>
                    <a:lstStyle/>
                    <a:p>
                      <a:pPr algn="just"/>
                      <a:r>
                        <a:rPr lang="en-US" sz="2400" dirty="0" smtClean="0"/>
                        <a:t>in</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2400" dirty="0" smtClean="0"/>
                        <a:t>An input parameter; may not be modified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just"/>
                      <a:r>
                        <a:rPr lang="en-US" sz="2400" dirty="0" smtClean="0"/>
                        <a:t>out</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2400" dirty="0" smtClean="0"/>
                        <a:t>An output parameter; may be modified</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just"/>
                      <a:r>
                        <a:rPr lang="en-US" sz="2400" dirty="0" err="1" smtClean="0"/>
                        <a:t>inout</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2400" dirty="0" smtClean="0"/>
                        <a:t>An input parameter; may be modified</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Slide Number Placeholder 4"/>
          <p:cNvSpPr>
            <a:spLocks noGrp="1"/>
          </p:cNvSpPr>
          <p:nvPr>
            <p:ph type="sldNum" sz="quarter" idx="12"/>
          </p:nvPr>
        </p:nvSpPr>
        <p:spPr/>
        <p:txBody>
          <a:bodyPr/>
          <a:lstStyle/>
          <a:p>
            <a:fld id="{B6F15528-21DE-4FAA-801E-634DDDAF4B2B}" type="slidenum">
              <a:rPr lang="en-US" smtClean="0"/>
              <a:pPr/>
              <a:t>37</a:t>
            </a:fld>
            <a:endParaRPr lang="en-US"/>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Operations</a:t>
            </a:r>
            <a:endParaRPr lang="en-US" dirty="0"/>
          </a:p>
        </p:txBody>
      </p:sp>
      <p:sp>
        <p:nvSpPr>
          <p:cNvPr id="3" name="Content Placeholder 2"/>
          <p:cNvSpPr>
            <a:spLocks noGrp="1"/>
          </p:cNvSpPr>
          <p:nvPr>
            <p:ph idx="1"/>
          </p:nvPr>
        </p:nvSpPr>
        <p:spPr/>
        <p:txBody>
          <a:bodyPr>
            <a:normAutofit/>
          </a:bodyPr>
          <a:lstStyle/>
          <a:p>
            <a:pPr algn="just"/>
            <a:r>
              <a:rPr lang="en-US" dirty="0" smtClean="0"/>
              <a:t>In addition to the </a:t>
            </a:r>
            <a:r>
              <a:rPr lang="en-US" dirty="0" smtClean="0">
                <a:solidFill>
                  <a:srgbClr val="FF0000"/>
                </a:solidFill>
              </a:rPr>
              <a:t>leaf</a:t>
            </a:r>
            <a:r>
              <a:rPr lang="en-US" dirty="0" smtClean="0"/>
              <a:t> property, there are </a:t>
            </a:r>
            <a:r>
              <a:rPr lang="en-US" dirty="0" smtClean="0">
                <a:solidFill>
                  <a:srgbClr val="FF0000"/>
                </a:solidFill>
              </a:rPr>
              <a:t>four</a:t>
            </a:r>
            <a:r>
              <a:rPr lang="en-US" dirty="0" smtClean="0"/>
              <a:t> defined properties that you can use with operations.</a:t>
            </a:r>
          </a:p>
          <a:p>
            <a:pPr algn="just"/>
            <a:endParaRPr lang="en-US" dirty="0" smtClean="0"/>
          </a:p>
        </p:txBody>
      </p:sp>
      <p:graphicFrame>
        <p:nvGraphicFramePr>
          <p:cNvPr id="5" name="Table 4"/>
          <p:cNvGraphicFramePr>
            <a:graphicFrameLocks noGrp="1"/>
          </p:cNvGraphicFramePr>
          <p:nvPr/>
        </p:nvGraphicFramePr>
        <p:xfrm>
          <a:off x="457200" y="3200400"/>
          <a:ext cx="8077202" cy="3479800"/>
        </p:xfrm>
        <a:graphic>
          <a:graphicData uri="http://schemas.openxmlformats.org/drawingml/2006/table">
            <a:tbl>
              <a:tblPr firstRow="1" bandRow="1">
                <a:tableStyleId>{2D5ABB26-0587-4C30-8999-92F81FD0307C}</a:tableStyleId>
              </a:tblPr>
              <a:tblGrid>
                <a:gridCol w="685801"/>
                <a:gridCol w="1295399"/>
                <a:gridCol w="6096002"/>
              </a:tblGrid>
              <a:tr h="370840">
                <a:tc>
                  <a:txBody>
                    <a:bodyPr/>
                    <a:lstStyle/>
                    <a:p>
                      <a:pPr algn="ctr"/>
                      <a:r>
                        <a:rPr lang="en-US" b="1" dirty="0" err="1" smtClean="0">
                          <a:solidFill>
                            <a:srgbClr val="FF0000"/>
                          </a:solidFill>
                        </a:rPr>
                        <a:t>S.No</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solidFill>
                            <a:srgbClr val="FF0000"/>
                          </a:solidFill>
                        </a:rPr>
                        <a:t>Properties</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solidFill>
                            <a:srgbClr val="FF0000"/>
                          </a:solidFill>
                        </a:rPr>
                        <a:t>Description</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 </a:t>
                      </a:r>
                      <a:r>
                        <a:rPr lang="en-US" dirty="0" err="1" smtClean="0"/>
                        <a:t>isQuery</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Execution of the operation leaves the state of the system unchanged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2</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 sequential</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dirty="0" smtClean="0"/>
                        <a:t>Denotes that the operation is suitable for sequential access only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3</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 guarded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dirty="0" smtClean="0"/>
                        <a:t>Indicates that the operation guarantees</a:t>
                      </a:r>
                      <a:r>
                        <a:rPr lang="en-US" baseline="0" dirty="0" smtClean="0"/>
                        <a:t> integrity in case of concurrent access. Concurrent calls will be performed in a sequential manner</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4</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 concurrent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dirty="0" smtClean="0"/>
                        <a:t>Denotes</a:t>
                      </a:r>
                      <a:r>
                        <a:rPr lang="en-US" baseline="0" dirty="0" smtClean="0"/>
                        <a:t> that the operation can be called concurrently and the integrity of the object will be preserved. Operation executes on the object concurrently</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Slide Number Placeholder 5"/>
          <p:cNvSpPr>
            <a:spLocks noGrp="1"/>
          </p:cNvSpPr>
          <p:nvPr>
            <p:ph type="sldNum" sz="quarter" idx="12"/>
          </p:nvPr>
        </p:nvSpPr>
        <p:spPr/>
        <p:txBody>
          <a:bodyPr/>
          <a:lstStyle/>
          <a:p>
            <a:fld id="{B6F15528-21DE-4FAA-801E-634DDDAF4B2B}" type="slidenum">
              <a:rPr lang="en-US" smtClean="0"/>
              <a:pPr/>
              <a:t>38</a:t>
            </a:fld>
            <a:endParaRPr lang="en-US"/>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Template Classes</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A template is a parameterized element.</a:t>
            </a:r>
          </a:p>
          <a:p>
            <a:pPr algn="just"/>
            <a:r>
              <a:rPr lang="en-US" dirty="0" smtClean="0"/>
              <a:t>A template includes slots for classes, objects, and values, and these slots serve as the template's parameters.</a:t>
            </a:r>
          </a:p>
          <a:p>
            <a:pPr algn="just"/>
            <a:r>
              <a:rPr lang="en-US" dirty="0" smtClean="0"/>
              <a:t>You can't use a template directly; you have to instantiate it first. Instantiation involves binding these formal template parameters to actual ones. </a:t>
            </a:r>
          </a:p>
          <a:p>
            <a:pPr algn="just"/>
            <a:r>
              <a:rPr lang="en-US" dirty="0" smtClean="0"/>
              <a:t>For a template class, the result is a concrete class that can be used just like any ordinary class.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39</a:t>
            </a:fld>
            <a:endParaRPr lang="en-US"/>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Classes are the most important building block of any object-oriented system. </a:t>
            </a:r>
          </a:p>
          <a:p>
            <a:pPr algn="just"/>
            <a:r>
              <a:rPr lang="en-US" dirty="0" smtClean="0"/>
              <a:t>Classes are kind of general building block in the UML – classifiers.</a:t>
            </a:r>
          </a:p>
          <a:p>
            <a:pPr algn="just"/>
            <a:r>
              <a:rPr lang="en-US" dirty="0" smtClean="0"/>
              <a:t>A classifier is a mechanism that describes structural and behavioral features.</a:t>
            </a:r>
          </a:p>
          <a:p>
            <a:pPr algn="just"/>
            <a:r>
              <a:rPr lang="en-US" dirty="0" smtClean="0"/>
              <a:t>Classifiers include classes, interfaces, </a:t>
            </a:r>
            <a:r>
              <a:rPr lang="en-US" dirty="0" err="1" smtClean="0"/>
              <a:t>datatypes</a:t>
            </a:r>
            <a:r>
              <a:rPr lang="en-US" dirty="0" smtClean="0"/>
              <a:t>, signals, components, nodes, use cases, and subsystems.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Template Classes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most common use of template classes is to specify containers that can be instantiated for specific elements, making them type-safe. </a:t>
            </a:r>
          </a:p>
          <a:p>
            <a:r>
              <a:rPr lang="en-US" dirty="0" smtClean="0"/>
              <a:t>For example, the following C++ code fragment declares a parameterized Map class.</a:t>
            </a:r>
          </a:p>
          <a:p>
            <a:pPr>
              <a:buNone/>
            </a:pPr>
            <a:r>
              <a:rPr lang="en-US" dirty="0" smtClean="0"/>
              <a:t>template&lt;class Item, class Value, </a:t>
            </a:r>
            <a:r>
              <a:rPr lang="en-US" dirty="0" err="1" smtClean="0"/>
              <a:t>int</a:t>
            </a:r>
            <a:r>
              <a:rPr lang="en-US" dirty="0" smtClean="0"/>
              <a:t> Buckets&gt;</a:t>
            </a:r>
          </a:p>
          <a:p>
            <a:pPr>
              <a:buNone/>
            </a:pPr>
            <a:r>
              <a:rPr lang="en-US" dirty="0" smtClean="0"/>
              <a:t>class Map {</a:t>
            </a:r>
          </a:p>
          <a:p>
            <a:pPr>
              <a:buNone/>
            </a:pPr>
            <a:r>
              <a:rPr lang="en-US" dirty="0" smtClean="0"/>
              <a:t>public:</a:t>
            </a:r>
          </a:p>
          <a:p>
            <a:pPr>
              <a:buNone/>
            </a:pPr>
            <a:r>
              <a:rPr lang="en-US" dirty="0" smtClean="0"/>
              <a:t>virtual Boolean bind(const Item&amp;, const Value&amp;);</a:t>
            </a:r>
          </a:p>
          <a:p>
            <a:pPr>
              <a:buNone/>
            </a:pPr>
            <a:r>
              <a:rPr lang="en-US" dirty="0" smtClean="0"/>
              <a:t>virtual Boolean </a:t>
            </a:r>
            <a:r>
              <a:rPr lang="en-US" dirty="0" err="1" smtClean="0"/>
              <a:t>isBound</a:t>
            </a:r>
            <a:r>
              <a:rPr lang="en-US" dirty="0" smtClean="0"/>
              <a:t>(const Item&amp;) const;</a:t>
            </a:r>
          </a:p>
          <a:p>
            <a:pPr>
              <a:buNone/>
            </a:pPr>
            <a:r>
              <a:rPr lang="en-US" dirty="0" smtClean="0"/>
              <a:t>...</a:t>
            </a:r>
          </a:p>
          <a:p>
            <a:pPr>
              <a:buNone/>
            </a:pPr>
            <a:r>
              <a:rPr lang="en-US" dirty="0" smtClean="0"/>
              <a:t>};</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40</a:t>
            </a:fld>
            <a:endParaRPr lang="en-US"/>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Template Classes</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You might then instantiate this template to map Customer objects to Order objects.</a:t>
            </a:r>
          </a:p>
          <a:p>
            <a:pPr algn="ctr">
              <a:buNone/>
            </a:pPr>
            <a:r>
              <a:rPr lang="en-US" dirty="0" smtClean="0"/>
              <a:t>m : Map&lt;Customer, Order, 3&gt;;</a:t>
            </a:r>
          </a:p>
          <a:p>
            <a:pPr algn="just"/>
            <a:r>
              <a:rPr lang="en-US" dirty="0" smtClean="0"/>
              <a:t>You can model template classes in the UML as well.</a:t>
            </a:r>
          </a:p>
          <a:p>
            <a:pPr algn="just"/>
            <a:r>
              <a:rPr lang="en-US" dirty="0" smtClean="0"/>
              <a:t>The below figure shows, you render a template class just as you do an ordinary class, but with an additional dashed box in the </a:t>
            </a:r>
            <a:r>
              <a:rPr lang="en-US" dirty="0" err="1" smtClean="0"/>
              <a:t>upperright</a:t>
            </a:r>
            <a:r>
              <a:rPr lang="en-US" dirty="0" smtClean="0"/>
              <a:t> corner of the class icon, which lists the template parameters.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41</a:t>
            </a:fld>
            <a:endParaRPr lang="en-US"/>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Template Classes</a:t>
            </a:r>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1380891" y="2133600"/>
            <a:ext cx="5858109" cy="3175095"/>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B6F15528-21DE-4FAA-801E-634DDDAF4B2B}" type="slidenum">
              <a:rPr lang="en-US" smtClean="0"/>
              <a:pPr/>
              <a:t>42</a:t>
            </a:fld>
            <a:endParaRPr lang="en-US"/>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Elements</a:t>
            </a:r>
            <a:endParaRPr lang="en-US" dirty="0"/>
          </a:p>
        </p:txBody>
      </p:sp>
      <p:sp>
        <p:nvSpPr>
          <p:cNvPr id="3" name="Content Placeholder 2"/>
          <p:cNvSpPr>
            <a:spLocks noGrp="1"/>
          </p:cNvSpPr>
          <p:nvPr>
            <p:ph idx="1"/>
          </p:nvPr>
        </p:nvSpPr>
        <p:spPr/>
        <p:txBody>
          <a:bodyPr/>
          <a:lstStyle/>
          <a:p>
            <a:pPr algn="just"/>
            <a:r>
              <a:rPr lang="en-US" dirty="0" smtClean="0"/>
              <a:t>All of the </a:t>
            </a:r>
            <a:r>
              <a:rPr lang="en-US" dirty="0" smtClean="0">
                <a:solidFill>
                  <a:srgbClr val="FF0000"/>
                </a:solidFill>
              </a:rPr>
              <a:t>UML's extensibility </a:t>
            </a:r>
            <a:r>
              <a:rPr lang="en-US" dirty="0" smtClean="0"/>
              <a:t>mechanisms apply to </a:t>
            </a:r>
            <a:r>
              <a:rPr lang="en-US" dirty="0" smtClean="0">
                <a:solidFill>
                  <a:srgbClr val="FF0000"/>
                </a:solidFill>
              </a:rPr>
              <a:t>classes</a:t>
            </a:r>
            <a:r>
              <a:rPr lang="en-US" dirty="0" smtClean="0"/>
              <a:t>.</a:t>
            </a:r>
          </a:p>
          <a:p>
            <a:pPr algn="just"/>
            <a:r>
              <a:rPr lang="en-US" dirty="0" smtClean="0"/>
              <a:t>You use </a:t>
            </a:r>
            <a:r>
              <a:rPr lang="en-US" dirty="0" smtClean="0">
                <a:solidFill>
                  <a:srgbClr val="FF0000"/>
                </a:solidFill>
              </a:rPr>
              <a:t>tagged values to extend class properties </a:t>
            </a:r>
            <a:r>
              <a:rPr lang="en-US" dirty="0" smtClean="0"/>
              <a:t>(such as specifying the version of a class) and </a:t>
            </a:r>
            <a:r>
              <a:rPr lang="en-US" dirty="0" smtClean="0">
                <a:solidFill>
                  <a:srgbClr val="FF0000"/>
                </a:solidFill>
              </a:rPr>
              <a:t>stereotypes to specify new kinds of components </a:t>
            </a:r>
            <a:r>
              <a:rPr lang="en-US" dirty="0" smtClean="0"/>
              <a:t>(such as model- specific components).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43</a:t>
            </a:fld>
            <a:endParaRPr lang="en-US"/>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Elements</a:t>
            </a:r>
            <a:endParaRPr lang="en-US" dirty="0"/>
          </a:p>
        </p:txBody>
      </p:sp>
      <p:sp>
        <p:nvSpPr>
          <p:cNvPr id="3" name="Content Placeholder 2"/>
          <p:cNvSpPr>
            <a:spLocks noGrp="1"/>
          </p:cNvSpPr>
          <p:nvPr>
            <p:ph idx="1"/>
          </p:nvPr>
        </p:nvSpPr>
        <p:spPr/>
        <p:txBody>
          <a:bodyPr/>
          <a:lstStyle/>
          <a:p>
            <a:pPr algn="just"/>
            <a:r>
              <a:rPr lang="en-US" dirty="0" smtClean="0"/>
              <a:t>The UML defines </a:t>
            </a:r>
            <a:r>
              <a:rPr lang="en-US" dirty="0" smtClean="0">
                <a:solidFill>
                  <a:srgbClr val="FF0000"/>
                </a:solidFill>
              </a:rPr>
              <a:t>four</a:t>
            </a:r>
            <a:r>
              <a:rPr lang="en-US" dirty="0" smtClean="0"/>
              <a:t> standard stereotypes that apply to classes.</a:t>
            </a:r>
          </a:p>
          <a:p>
            <a:pPr algn="just"/>
            <a:endParaRPr lang="en-US" dirty="0"/>
          </a:p>
        </p:txBody>
      </p:sp>
      <p:graphicFrame>
        <p:nvGraphicFramePr>
          <p:cNvPr id="4" name="Table 3"/>
          <p:cNvGraphicFramePr>
            <a:graphicFrameLocks noGrp="1"/>
          </p:cNvGraphicFramePr>
          <p:nvPr/>
        </p:nvGraphicFramePr>
        <p:xfrm>
          <a:off x="762000" y="3124200"/>
          <a:ext cx="7696201" cy="2661920"/>
        </p:xfrm>
        <a:graphic>
          <a:graphicData uri="http://schemas.openxmlformats.org/drawingml/2006/table">
            <a:tbl>
              <a:tblPr firstRow="1" bandRow="1">
                <a:tableStyleId>{2D5ABB26-0587-4C30-8999-92F81FD0307C}</a:tableStyleId>
              </a:tblPr>
              <a:tblGrid>
                <a:gridCol w="685800"/>
                <a:gridCol w="1371600"/>
                <a:gridCol w="5638801"/>
              </a:tblGrid>
              <a:tr h="370840">
                <a:tc>
                  <a:txBody>
                    <a:bodyPr/>
                    <a:lstStyle/>
                    <a:p>
                      <a:pPr algn="ctr"/>
                      <a:r>
                        <a:rPr lang="en-US" dirty="0" err="1" smtClean="0">
                          <a:solidFill>
                            <a:srgbClr val="FF0000"/>
                          </a:solidFill>
                        </a:rPr>
                        <a:t>S.No</a:t>
                      </a:r>
                      <a:endParaRPr 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rgbClr val="FF0000"/>
                          </a:solidFill>
                        </a:rPr>
                        <a:t>Stereotypes</a:t>
                      </a:r>
                      <a:endParaRPr 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rgbClr val="FF0000"/>
                          </a:solidFill>
                        </a:rPr>
                        <a:t>Description</a:t>
                      </a:r>
                      <a:endParaRPr 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baseline="0" dirty="0" err="1" smtClean="0">
                          <a:solidFill>
                            <a:schemeClr val="tx1"/>
                          </a:solidFill>
                          <a:latin typeface="+mn-lt"/>
                          <a:ea typeface="+mn-ea"/>
                          <a:cs typeface="+mn-cs"/>
                        </a:rPr>
                        <a:t>metaclass</a:t>
                      </a:r>
                      <a:endParaRPr lang="en-US" sz="1800" kern="1200" baseline="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Specifies a classifier whose objects are all classes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2</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baseline="0" dirty="0" err="1" smtClean="0">
                          <a:solidFill>
                            <a:schemeClr val="tx1"/>
                          </a:solidFill>
                          <a:latin typeface="+mn-lt"/>
                          <a:ea typeface="+mn-ea"/>
                          <a:cs typeface="+mn-cs"/>
                        </a:rPr>
                        <a:t>powertype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Specifies a classifier whose objects are the children of a given parent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3</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tx1"/>
                          </a:solidFill>
                          <a:latin typeface="+mn-lt"/>
                          <a:ea typeface="+mn-ea"/>
                          <a:cs typeface="+mn-cs"/>
                        </a:rPr>
                        <a:t>stereotype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Specifies that the classifier is a stereotype that may be applied to other elements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4</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baseline="0" dirty="0" smtClean="0">
                          <a:solidFill>
                            <a:schemeClr val="tx1"/>
                          </a:solidFill>
                          <a:latin typeface="+mn-lt"/>
                          <a:ea typeface="+mn-ea"/>
                          <a:cs typeface="+mn-cs"/>
                        </a:rPr>
                        <a:t>utility</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tx1"/>
                          </a:solidFill>
                          <a:latin typeface="+mn-lt"/>
                          <a:ea typeface="+mn-ea"/>
                          <a:cs typeface="+mn-cs"/>
                        </a:rPr>
                        <a:t>Specifies a class whose attributes and operations are all class scoped</a:t>
                      </a:r>
                      <a:endParaRPr lang="en-US"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Slide Number Placeholder 4"/>
          <p:cNvSpPr>
            <a:spLocks noGrp="1"/>
          </p:cNvSpPr>
          <p:nvPr>
            <p:ph type="sldNum" sz="quarter" idx="12"/>
          </p:nvPr>
        </p:nvSpPr>
        <p:spPr/>
        <p:txBody>
          <a:bodyPr/>
          <a:lstStyle/>
          <a:p>
            <a:fld id="{B6F15528-21DE-4FAA-801E-634DDDAF4B2B}" type="slidenum">
              <a:rPr lang="en-US" smtClean="0"/>
              <a:pPr/>
              <a:t>44</a:t>
            </a:fld>
            <a:endParaRPr lang="en-US"/>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Common Modeling Techniques</a:t>
            </a:r>
            <a:endParaRPr lang="en-US" dirty="0"/>
          </a:p>
        </p:txBody>
      </p:sp>
      <p:sp>
        <p:nvSpPr>
          <p:cNvPr id="3" name="Content Placeholder 2"/>
          <p:cNvSpPr>
            <a:spLocks noGrp="1"/>
          </p:cNvSpPr>
          <p:nvPr>
            <p:ph idx="1"/>
          </p:nvPr>
        </p:nvSpPr>
        <p:spPr/>
        <p:txBody>
          <a:bodyPr/>
          <a:lstStyle/>
          <a:p>
            <a:pPr algn="just">
              <a:buNone/>
            </a:pPr>
            <a:r>
              <a:rPr lang="en-US" dirty="0" smtClean="0">
                <a:solidFill>
                  <a:srgbClr val="FF0000"/>
                </a:solidFill>
              </a:rPr>
              <a:t>	There is only one type modeling techniques for Advanced Classes.</a:t>
            </a:r>
            <a:endParaRPr lang="en-US" dirty="0" smtClean="0"/>
          </a:p>
          <a:p>
            <a:pPr algn="just"/>
            <a:r>
              <a:rPr lang="en-US" dirty="0" smtClean="0"/>
              <a:t>Modeling the Semantics of a Class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45</a:t>
            </a:fld>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Modeling the Semantics of a Class</a:t>
            </a:r>
            <a:endParaRPr lang="en-US" dirty="0"/>
          </a:p>
        </p:txBody>
      </p:sp>
      <p:sp>
        <p:nvSpPr>
          <p:cNvPr id="3" name="Content Placeholder 2"/>
          <p:cNvSpPr>
            <a:spLocks noGrp="1"/>
          </p:cNvSpPr>
          <p:nvPr>
            <p:ph idx="1"/>
          </p:nvPr>
        </p:nvSpPr>
        <p:spPr/>
        <p:txBody>
          <a:bodyPr>
            <a:normAutofit/>
          </a:bodyPr>
          <a:lstStyle/>
          <a:p>
            <a:pPr algn="just">
              <a:buNone/>
            </a:pPr>
            <a:r>
              <a:rPr lang="en-US" dirty="0" smtClean="0">
                <a:solidFill>
                  <a:srgbClr val="FF0000"/>
                </a:solidFill>
              </a:rPr>
              <a:t>	To model the semantics of a class-</a:t>
            </a:r>
          </a:p>
          <a:p>
            <a:pPr algn="just"/>
            <a:r>
              <a:rPr lang="en-US" dirty="0" smtClean="0"/>
              <a:t>Specify the responsibilities of the class in a note and attach it to the class with a dependency relationship.</a:t>
            </a:r>
          </a:p>
          <a:p>
            <a:pPr algn="just"/>
            <a:r>
              <a:rPr lang="en-US" dirty="0" smtClean="0"/>
              <a:t>Specify the semantics of a class as a whole in a note stereotyped with “semantics”.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Modeling the Semantics of a Class</a:t>
            </a:r>
            <a:endParaRPr lang="en-US" dirty="0"/>
          </a:p>
        </p:txBody>
      </p:sp>
      <p:sp>
        <p:nvSpPr>
          <p:cNvPr id="3" name="Content Placeholder 2"/>
          <p:cNvSpPr>
            <a:spLocks noGrp="1"/>
          </p:cNvSpPr>
          <p:nvPr>
            <p:ph idx="1"/>
          </p:nvPr>
        </p:nvSpPr>
        <p:spPr/>
        <p:txBody>
          <a:bodyPr>
            <a:normAutofit/>
          </a:bodyPr>
          <a:lstStyle/>
          <a:p>
            <a:pPr algn="just"/>
            <a:r>
              <a:rPr lang="en-US" dirty="0" smtClean="0"/>
              <a:t>Specify the body of each method using structured text or a programming language, rendered in a note attached to the operation by a dependency relationship.</a:t>
            </a:r>
          </a:p>
          <a:p>
            <a:pPr algn="just"/>
            <a:r>
              <a:rPr lang="en-US" dirty="0" smtClean="0"/>
              <a:t>Specify the pre-conditions and post-conditions for operations using structured text in a note.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47</a:t>
            </a:fld>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Modeling the Semantics of a Class</a:t>
            </a:r>
            <a:endParaRPr lang="en-US" dirty="0"/>
          </a:p>
        </p:txBody>
      </p:sp>
      <p:sp>
        <p:nvSpPr>
          <p:cNvPr id="3" name="Content Placeholder 2"/>
          <p:cNvSpPr>
            <a:spLocks noGrp="1"/>
          </p:cNvSpPr>
          <p:nvPr>
            <p:ph idx="1"/>
          </p:nvPr>
        </p:nvSpPr>
        <p:spPr/>
        <p:txBody>
          <a:bodyPr>
            <a:normAutofit/>
          </a:bodyPr>
          <a:lstStyle/>
          <a:p>
            <a:pPr algn="just"/>
            <a:r>
              <a:rPr lang="en-US" dirty="0" smtClean="0"/>
              <a:t>Specify a state machine for a class which represents different states the object undergoes.</a:t>
            </a:r>
          </a:p>
          <a:p>
            <a:pPr algn="just"/>
            <a:r>
              <a:rPr lang="en-US" dirty="0" smtClean="0"/>
              <a:t>Specify a collaboration that represents a class.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48</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pPr algn="just"/>
            <a:r>
              <a:rPr lang="en-US" dirty="0" smtClean="0"/>
              <a:t>Classifiers (and especially classes) have a number of advanced features beyond the simpler properties of attributes and operations.</a:t>
            </a:r>
          </a:p>
          <a:p>
            <a:pPr algn="just"/>
            <a:r>
              <a:rPr lang="en-US" dirty="0" smtClean="0"/>
              <a:t>You can model multiplicity, visibility, signatures, polymorphism, and other characteristics.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Getting Started</a:t>
            </a:r>
            <a:endParaRPr lang="en-US" dirty="0"/>
          </a:p>
        </p:txBody>
      </p:sp>
      <p:sp>
        <p:nvSpPr>
          <p:cNvPr id="5" name="Content Placeholder 4"/>
          <p:cNvSpPr>
            <a:spLocks noGrp="1"/>
          </p:cNvSpPr>
          <p:nvPr>
            <p:ph idx="1"/>
          </p:nvPr>
        </p:nvSpPr>
        <p:spPr/>
        <p:txBody>
          <a:bodyPr>
            <a:normAutofit/>
          </a:bodyPr>
          <a:lstStyle/>
          <a:p>
            <a:pPr algn="just"/>
            <a:r>
              <a:rPr lang="en-US" dirty="0" smtClean="0"/>
              <a:t>The UML provides a representation for a number of advanced properties, as shown in below Figure.</a:t>
            </a:r>
          </a:p>
          <a:p>
            <a:pPr algn="just"/>
            <a:r>
              <a:rPr lang="en-US" dirty="0" smtClean="0"/>
              <a:t>This notation permits you to visualize, specify, construct, and document a class to any level of detail you wish, even sufficient to support forward and reverse engineering of models and code.</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Getting Started</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762000" y="1447800"/>
            <a:ext cx="8063492" cy="304800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Terms and Concepts</a:t>
            </a:r>
            <a:endParaRPr lang="en-US" dirty="0"/>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ü"/>
            </a:pPr>
            <a:r>
              <a:rPr lang="en-US" dirty="0" smtClean="0"/>
              <a:t>Classifiers</a:t>
            </a:r>
          </a:p>
          <a:p>
            <a:pPr>
              <a:buFont typeface="Wingdings" pitchFamily="2" charset="2"/>
              <a:buChar char="ü"/>
            </a:pPr>
            <a:r>
              <a:rPr lang="en-US" dirty="0" smtClean="0"/>
              <a:t>Visibility</a:t>
            </a:r>
          </a:p>
          <a:p>
            <a:pPr>
              <a:buFont typeface="Wingdings" pitchFamily="2" charset="2"/>
              <a:buChar char="ü"/>
            </a:pPr>
            <a:r>
              <a:rPr lang="en-US" dirty="0" smtClean="0"/>
              <a:t>Scope</a:t>
            </a:r>
          </a:p>
          <a:p>
            <a:pPr>
              <a:buFont typeface="Wingdings" pitchFamily="2" charset="2"/>
              <a:buChar char="ü"/>
            </a:pPr>
            <a:r>
              <a:rPr lang="en-US" dirty="0" smtClean="0"/>
              <a:t>Abstract, Root, Leaf and Polymorphic Elements</a:t>
            </a:r>
          </a:p>
          <a:p>
            <a:pPr>
              <a:buFont typeface="Wingdings" pitchFamily="2" charset="2"/>
              <a:buChar char="ü"/>
            </a:pPr>
            <a:r>
              <a:rPr lang="en-US" dirty="0" smtClean="0"/>
              <a:t>Multiplicity</a:t>
            </a:r>
          </a:p>
          <a:p>
            <a:pPr>
              <a:buFont typeface="Wingdings" pitchFamily="2" charset="2"/>
              <a:buChar char="ü"/>
            </a:pPr>
            <a:r>
              <a:rPr lang="en-US" dirty="0" smtClean="0"/>
              <a:t>Attributes</a:t>
            </a:r>
          </a:p>
          <a:p>
            <a:pPr>
              <a:buFont typeface="Wingdings" pitchFamily="2" charset="2"/>
              <a:buChar char="ü"/>
            </a:pPr>
            <a:r>
              <a:rPr lang="en-US" dirty="0" smtClean="0"/>
              <a:t>Operations</a:t>
            </a:r>
          </a:p>
          <a:p>
            <a:pPr>
              <a:buFont typeface="Wingdings" pitchFamily="2" charset="2"/>
              <a:buChar char="ü"/>
            </a:pPr>
            <a:r>
              <a:rPr lang="en-US" dirty="0" smtClean="0"/>
              <a:t>Template classes</a:t>
            </a:r>
          </a:p>
          <a:p>
            <a:pPr>
              <a:buFont typeface="Wingdings" pitchFamily="2" charset="2"/>
              <a:buChar char="ü"/>
            </a:pPr>
            <a:r>
              <a:rPr lang="en-US" dirty="0" smtClean="0"/>
              <a:t>Standard elements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Classifiers</a:t>
            </a:r>
            <a:endParaRPr lang="en-US" dirty="0"/>
          </a:p>
        </p:txBody>
      </p:sp>
      <p:sp>
        <p:nvSpPr>
          <p:cNvPr id="3" name="Content Placeholder 2"/>
          <p:cNvSpPr>
            <a:spLocks noGrp="1"/>
          </p:cNvSpPr>
          <p:nvPr>
            <p:ph idx="1"/>
          </p:nvPr>
        </p:nvSpPr>
        <p:spPr/>
        <p:txBody>
          <a:bodyPr/>
          <a:lstStyle/>
          <a:p>
            <a:pPr algn="just"/>
            <a:r>
              <a:rPr lang="en-US" dirty="0" smtClean="0"/>
              <a:t>A classifier is a mechanism that describes structural and behavioral features. </a:t>
            </a:r>
          </a:p>
          <a:p>
            <a:pPr algn="just"/>
            <a:r>
              <a:rPr lang="en-US" dirty="0" smtClean="0"/>
              <a:t>Classifiers include classes, interfaces, </a:t>
            </a:r>
            <a:r>
              <a:rPr lang="en-US" dirty="0" err="1" smtClean="0"/>
              <a:t>datatypes</a:t>
            </a:r>
            <a:r>
              <a:rPr lang="en-US" dirty="0" smtClean="0"/>
              <a:t>, signals, components, nodes, use cases, and subsystems.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1747</TotalTime>
  <Words>2168</Words>
  <Application>Microsoft Office PowerPoint</Application>
  <PresentationFormat>On-screen Show (4:3)</PresentationFormat>
  <Paragraphs>332</Paragraphs>
  <Slides>48</Slides>
  <Notes>0</Notes>
  <HiddenSlides>8</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Office Theme</vt:lpstr>
      <vt:lpstr>Advanced Structural Modeling 1</vt:lpstr>
      <vt:lpstr>Topics to be covered</vt:lpstr>
      <vt:lpstr>Advanced Classes</vt:lpstr>
      <vt:lpstr>Introduction</vt:lpstr>
      <vt:lpstr>Introduction</vt:lpstr>
      <vt:lpstr>Getting Started</vt:lpstr>
      <vt:lpstr>Getting Started</vt:lpstr>
      <vt:lpstr>Terms and Concepts</vt:lpstr>
      <vt:lpstr>Classifiers</vt:lpstr>
      <vt:lpstr>Classifiers</vt:lpstr>
      <vt:lpstr>Classifiers</vt:lpstr>
      <vt:lpstr>Classifiers</vt:lpstr>
      <vt:lpstr>Classifiers</vt:lpstr>
      <vt:lpstr>Visibility</vt:lpstr>
      <vt:lpstr>Visibility</vt:lpstr>
      <vt:lpstr>Visibility</vt:lpstr>
      <vt:lpstr>Scope</vt:lpstr>
      <vt:lpstr>Scope</vt:lpstr>
      <vt:lpstr>Scope</vt:lpstr>
      <vt:lpstr>Abstract, Root, Leaf, and Polymorphic Elements</vt:lpstr>
      <vt:lpstr>Abstract, Root, Leaf, and Polymorphic Elements</vt:lpstr>
      <vt:lpstr>Abstract, Root, Leaf, and Polymorphic Elements</vt:lpstr>
      <vt:lpstr>Abstract, Root, Leaf, and Polymorphic Elements</vt:lpstr>
      <vt:lpstr>Abstract, Root, Leaf, and Polymorphic Elements</vt:lpstr>
      <vt:lpstr>Multiplicity</vt:lpstr>
      <vt:lpstr>Multiplicity</vt:lpstr>
      <vt:lpstr>Multiplicity</vt:lpstr>
      <vt:lpstr>Multiplicity</vt:lpstr>
      <vt:lpstr>Attributes</vt:lpstr>
      <vt:lpstr>Attributes</vt:lpstr>
      <vt:lpstr>Attributes</vt:lpstr>
      <vt:lpstr>Attributes</vt:lpstr>
      <vt:lpstr>Attributes</vt:lpstr>
      <vt:lpstr>Operations</vt:lpstr>
      <vt:lpstr>Operations</vt:lpstr>
      <vt:lpstr>Operations</vt:lpstr>
      <vt:lpstr>Operations</vt:lpstr>
      <vt:lpstr>Operations</vt:lpstr>
      <vt:lpstr>Template Classes</vt:lpstr>
      <vt:lpstr>Template Classes</vt:lpstr>
      <vt:lpstr>Template Classes</vt:lpstr>
      <vt:lpstr>Template Classes</vt:lpstr>
      <vt:lpstr>Standard Elements</vt:lpstr>
      <vt:lpstr>Standard Elements</vt:lpstr>
      <vt:lpstr>Common Modeling Techniques</vt:lpstr>
      <vt:lpstr>Modeling the Semantics of a Class</vt:lpstr>
      <vt:lpstr>Modeling the Semantics of a Class</vt:lpstr>
      <vt:lpstr>Modeling the Semantics of a Class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Structural Modeling</dc:title>
  <dc:creator>AVINASH</dc:creator>
  <cp:lastModifiedBy>AVINASH</cp:lastModifiedBy>
  <cp:revision>134</cp:revision>
  <dcterms:created xsi:type="dcterms:W3CDTF">2006-08-16T00:00:00Z</dcterms:created>
  <dcterms:modified xsi:type="dcterms:W3CDTF">2023-09-13T15:37:28Z</dcterms:modified>
</cp:coreProperties>
</file>